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80" r:id="rId12"/>
    <p:sldId id="266" r:id="rId13"/>
    <p:sldId id="294" r:id="rId14"/>
    <p:sldId id="296" r:id="rId15"/>
    <p:sldId id="293" r:id="rId16"/>
    <p:sldId id="271" r:id="rId17"/>
    <p:sldId id="274" r:id="rId18"/>
    <p:sldId id="291" r:id="rId19"/>
    <p:sldId id="297" r:id="rId20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23D33-BD52-E37C-C60F-B42466987C4F}" v="5" dt="2022-10-13T21:11:09.937"/>
    <p1510:client id="{8C1B270D-8A13-3624-1644-6B084A9EE639}" v="209" dt="2022-10-13T21:08:20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1" autoAdjust="0"/>
  </p:normalViewPr>
  <p:slideViewPr>
    <p:cSldViewPr snapToGrid="0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C614DB52-DDAD-4C8F-9DCC-E066D8AC995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4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2"/>
            <a:ext cx="4278842" cy="341064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69012C0-3E8C-41BB-A283-DA9430D3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4106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F7B405AC-BDA8-41EC-B25C-3B28B055B63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399" cy="2676584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4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4" y="6456612"/>
            <a:ext cx="4278842" cy="341064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A6505B0E-6BA8-4ECD-BB7C-BD0DD9C6C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B0E-6BA8-4ECD-BB7C-BD0DD9C6CE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1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4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2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2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0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2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8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3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1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6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6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0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9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B8213F1-9819-4C08-99E6-B5754DC237B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BA3EBF6-E5EA-40E4-9615-ECE690F2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5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Supporting your child through SQA examinations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Lenzie</a:t>
            </a:r>
            <a:r>
              <a:rPr lang="en-GB" dirty="0" smtClean="0"/>
              <a:t>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2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94872" y="0"/>
            <a:ext cx="1055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b="1" dirty="0" smtClean="0">
                <a:solidFill>
                  <a:srgbClr val="0070C0"/>
                </a:solidFill>
              </a:rPr>
              <a:t>Marking Instructions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602" t="29051" r="10604" b="10195"/>
          <a:stretch/>
        </p:blipFill>
        <p:spPr>
          <a:xfrm>
            <a:off x="2668248" y="1169231"/>
            <a:ext cx="6115988" cy="53806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469443" y="1903751"/>
            <a:ext cx="1244183" cy="16489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743608" y="1462254"/>
            <a:ext cx="1797853" cy="192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Common mistakes students may make when answering the question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52978" y="2460979"/>
            <a:ext cx="1896533" cy="23706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23030" y="2224254"/>
            <a:ext cx="1797853" cy="192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Wording can be different but must have the same meaning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83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School context 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06" y="1349829"/>
            <a:ext cx="11031794" cy="56999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GB" sz="2400" b="1" dirty="0"/>
              <a:t>The </a:t>
            </a:r>
            <a:r>
              <a:rPr lang="en-GB" sz="2400" b="1" dirty="0" smtClean="0"/>
              <a:t>Learning and Teaching committee </a:t>
            </a:r>
            <a:r>
              <a:rPr lang="en-GB" sz="2400" b="1" dirty="0"/>
              <a:t>is working with Osiris </a:t>
            </a:r>
            <a:r>
              <a:rPr lang="en-GB" sz="2400" b="1" dirty="0" smtClean="0"/>
              <a:t>Educational</a:t>
            </a:r>
          </a:p>
          <a:p>
            <a:pPr algn="just" fontAlgn="base">
              <a:lnSpc>
                <a:spcPct val="150000"/>
              </a:lnSpc>
            </a:pPr>
            <a:endParaRPr lang="en-GB" sz="1100" b="1" dirty="0"/>
          </a:p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Focus  on visible learning</a:t>
            </a:r>
            <a:r>
              <a:rPr lang="en-GB" sz="2400" b="1" dirty="0"/>
              <a:t>, </a:t>
            </a:r>
            <a:r>
              <a:rPr lang="en-GB" sz="2400" b="1" dirty="0" err="1"/>
              <a:t>mindsets</a:t>
            </a:r>
            <a:r>
              <a:rPr lang="en-GB" sz="2400" b="1" dirty="0"/>
              <a:t>, metacognition,  building resilience. </a:t>
            </a:r>
            <a:endParaRPr lang="en-GB" sz="2400" b="1" dirty="0" smtClean="0"/>
          </a:p>
          <a:p>
            <a:pPr algn="just" fontAlgn="base">
              <a:lnSpc>
                <a:spcPct val="150000"/>
              </a:lnSpc>
            </a:pPr>
            <a:endParaRPr lang="en-GB" sz="1100" b="1" dirty="0"/>
          </a:p>
          <a:p>
            <a:pPr algn="just" fontAlgn="base">
              <a:lnSpc>
                <a:spcPct val="150000"/>
              </a:lnSpc>
            </a:pPr>
            <a:r>
              <a:rPr lang="en-GB" sz="2400" b="1" dirty="0"/>
              <a:t>OUR AIM: is to have metacognition and effective feedback strategies embedded into our school curriculum</a:t>
            </a:r>
            <a:r>
              <a:rPr lang="en-GB" sz="2400" b="1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endParaRPr lang="en-GB" sz="1100" b="1" dirty="0"/>
          </a:p>
        </p:txBody>
      </p:sp>
      <p:pic>
        <p:nvPicPr>
          <p:cNvPr id="1026" name="Picture 2" descr="https://encrypted-tbn0.gstatic.com/images?q=tbn:ANd9GcSYCP3lQKgLVt1Z3qXnovrbuAG0PAVyXwRVdnMZmTUna9i-m6Q0xlg7yHbv0Q:https://www.pmstudio.be/wp-content/uploads/2017/04/reinvent-the-wheel.jpg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20" y="4720635"/>
            <a:ext cx="1955786" cy="19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43" y="188691"/>
            <a:ext cx="9471546" cy="63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00025" cy="748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2">
                    <a:lumMod val="75000"/>
                  </a:schemeClr>
                </a:solidFill>
              </a:rPr>
              <a:t>‘Thinking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about </a:t>
            </a:r>
            <a:r>
              <a:rPr lang="en-GB" sz="2400" b="1" smtClean="0">
                <a:solidFill>
                  <a:schemeClr val="tx2">
                    <a:lumMod val="75000"/>
                  </a:schemeClr>
                </a:solidFill>
              </a:rPr>
              <a:t>one’s thinking’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757738"/>
            <a:ext cx="1538287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263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Spaced Practice 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06" y="1349829"/>
            <a:ext cx="11031794" cy="56999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A little bit of time every day </a:t>
            </a:r>
          </a:p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Review information from each class, but not immediately </a:t>
            </a:r>
          </a:p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 Use active retrieval practice strategies, not just reading notes </a:t>
            </a:r>
          </a:p>
          <a:p>
            <a:pPr algn="just" fontAlgn="base">
              <a:lnSpc>
                <a:spcPct val="150000"/>
              </a:lnSpc>
            </a:pPr>
            <a:endParaRPr lang="en-GB" sz="2400" b="1" dirty="0"/>
          </a:p>
          <a:p>
            <a:pPr algn="just" fontAlgn="base">
              <a:lnSpc>
                <a:spcPct val="150000"/>
              </a:lnSpc>
            </a:pP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471863"/>
            <a:ext cx="8605838" cy="29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263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Interleaving 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06" y="1349829"/>
            <a:ext cx="11031794" cy="56999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Switching </a:t>
            </a:r>
            <a:r>
              <a:rPr lang="en-GB" sz="2400" b="1" dirty="0"/>
              <a:t>between ideas during a study session. </a:t>
            </a:r>
          </a:p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Not studying one </a:t>
            </a:r>
            <a:r>
              <a:rPr lang="en-GB" sz="2400" b="1" dirty="0"/>
              <a:t>idea for too </a:t>
            </a:r>
            <a:r>
              <a:rPr lang="en-GB" sz="2400" b="1" dirty="0" smtClean="0"/>
              <a:t>long</a:t>
            </a:r>
          </a:p>
          <a:p>
            <a:pPr algn="just" fontAlgn="base">
              <a:lnSpc>
                <a:spcPct val="150000"/>
              </a:lnSpc>
            </a:pPr>
            <a:r>
              <a:rPr lang="en-GB" sz="2400" b="1" dirty="0"/>
              <a:t>Go back over the ideas again in different orders </a:t>
            </a:r>
            <a:r>
              <a:rPr lang="en-GB" sz="2400" b="1" dirty="0" smtClean="0"/>
              <a:t>to strengthen understanding</a:t>
            </a:r>
          </a:p>
          <a:p>
            <a:pPr algn="just" fontAlgn="base">
              <a:lnSpc>
                <a:spcPct val="150000"/>
              </a:lnSpc>
            </a:pPr>
            <a:endParaRPr lang="en-GB" sz="2400" b="1" dirty="0"/>
          </a:p>
          <a:p>
            <a:pPr algn="just" fontAlgn="base">
              <a:lnSpc>
                <a:spcPct val="150000"/>
              </a:lnSpc>
            </a:pP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929" y="3614738"/>
            <a:ext cx="7055908" cy="29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13236"/>
            <a:ext cx="7886700" cy="1325563"/>
          </a:xfrm>
        </p:spPr>
        <p:txBody>
          <a:bodyPr/>
          <a:lstStyle/>
          <a:p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smtClean="0">
                <a:solidFill>
                  <a:srgbClr val="0070C0"/>
                </a:solidFill>
              </a:rPr>
              <a:t>Retrieval Practice 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06" y="1349829"/>
            <a:ext cx="11031794" cy="56999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Actively retrieving information from memory without the support of class notes or revision booklets</a:t>
            </a:r>
          </a:p>
          <a:p>
            <a:pPr algn="just" fontAlgn="base">
              <a:lnSpc>
                <a:spcPct val="150000"/>
              </a:lnSpc>
            </a:pPr>
            <a:endParaRPr lang="en-GB" sz="2400" b="1" dirty="0"/>
          </a:p>
          <a:p>
            <a:pPr algn="just" fontAlgn="base">
              <a:lnSpc>
                <a:spcPct val="150000"/>
              </a:lnSpc>
            </a:pPr>
            <a:endParaRPr lang="en-GB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3224212"/>
            <a:ext cx="91725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" y="446897"/>
            <a:ext cx="11047411" cy="60904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800" b="1" dirty="0"/>
              <a:t>Brain dump</a:t>
            </a:r>
            <a:endParaRPr lang="en-US" dirty="0"/>
          </a:p>
          <a:p>
            <a:endParaRPr lang="en-GB" sz="2800" b="1" dirty="0"/>
          </a:p>
          <a:p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Picture prompt 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Cops and robbers 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A picture containing necklet&#10;&#10;Description automatically generated">
            <a:extLst>
              <a:ext uri="{FF2B5EF4-FFF2-40B4-BE49-F238E27FC236}">
                <a16:creationId xmlns:a16="http://schemas.microsoft.com/office/drawing/2014/main" id="{CCDD9033-86FF-5585-DFC4-3ED1977B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98" y="313033"/>
            <a:ext cx="2743200" cy="212001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C6BD8AC-70FB-A9FE-DFB4-9931A9A3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66" y="1805348"/>
            <a:ext cx="1004439" cy="1004439"/>
          </a:xfrm>
          <a:prstGeom prst="rect">
            <a:avLst/>
          </a:prstGeom>
        </p:spPr>
      </p:pic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2FB6FFE9-E1EF-82F1-4A57-855E1575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43" y="575036"/>
            <a:ext cx="4169392" cy="5898822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27F8A7-430E-9024-C3D2-C255F0A39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15" t="22421" r="22019" b="8780"/>
          <a:stretch/>
        </p:blipFill>
        <p:spPr>
          <a:xfrm>
            <a:off x="4492940" y="2758889"/>
            <a:ext cx="2511176" cy="37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5" y="561838"/>
            <a:ext cx="9067955" cy="5488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/>
              <a:t>Spot the error 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Challenge grid </a:t>
            </a:r>
          </a:p>
          <a:p>
            <a:endParaRPr lang="en-GB" sz="2400" b="1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Revision clocks 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782C7B7-8FEF-83E2-19ED-0E8F6AE9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0" t="21034" r="35600" b="13121"/>
          <a:stretch/>
        </p:blipFill>
        <p:spPr>
          <a:xfrm>
            <a:off x="3259444" y="603314"/>
            <a:ext cx="4402223" cy="5838391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20EAC04-A950-1AB8-6E40-F9680853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969" y="4072549"/>
            <a:ext cx="4225533" cy="2369156"/>
          </a:xfrm>
          <a:prstGeom prst="rect">
            <a:avLst/>
          </a:prstGeom>
        </p:spPr>
      </p:pic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621AF8A-5B1D-B8F3-6272-6A11F523A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3" t="23638" r="21963" b="10667"/>
          <a:stretch/>
        </p:blipFill>
        <p:spPr>
          <a:xfrm>
            <a:off x="7174626" y="439236"/>
            <a:ext cx="4992221" cy="33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5" y="561838"/>
            <a:ext cx="9067955" cy="548885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Give me 5 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Flashcards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507" t="19422" r="14507" b="9832"/>
          <a:stretch/>
        </p:blipFill>
        <p:spPr>
          <a:xfrm>
            <a:off x="4901622" y="122548"/>
            <a:ext cx="5228038" cy="365080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9D899C9-A892-0151-BA70-189D6F76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50" y="3858192"/>
            <a:ext cx="3622181" cy="27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30793"/>
            <a:ext cx="8761413" cy="706964"/>
          </a:xfrm>
        </p:spPr>
        <p:txBody>
          <a:bodyPr/>
          <a:lstStyle/>
          <a:p>
            <a:r>
              <a:rPr lang="en-GB" b="1" dirty="0" smtClean="0"/>
              <a:t>Supporting revision at home through retrieval practice: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80" y="2574924"/>
            <a:ext cx="8774858" cy="3654425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Flashcards 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Quizzing 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Supporting ‘brain dumps’ – checking for accuracy  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Practice questions – checking answers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075" y="2933700"/>
            <a:ext cx="3261486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udent with an organized study 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5614" r="5263" b="25965"/>
          <a:stretch/>
        </p:blipFill>
        <p:spPr bwMode="auto">
          <a:xfrm>
            <a:off x="2450094" y="134912"/>
            <a:ext cx="6707242" cy="50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850" y="5081665"/>
            <a:ext cx="448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Montserrat"/>
              </a:rPr>
              <a:t>Stick with an environment that </a:t>
            </a:r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works</a:t>
            </a:r>
            <a:r>
              <a:rPr lang="en-GB" dirty="0" smtClean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340" y="6193436"/>
            <a:ext cx="252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Be organised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23025" y="5084164"/>
            <a:ext cx="38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Inform family and friends</a:t>
            </a:r>
            <a:endParaRPr lang="en-GB" dirty="0" smtClean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858" y="5653789"/>
            <a:ext cx="37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Montserrat"/>
              </a:rPr>
              <a:t>S</a:t>
            </a:r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chedule set study times </a:t>
            </a:r>
            <a:endParaRPr lang="en-GB" dirty="0" smtClean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526" y="5656288"/>
            <a:ext cx="261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Remove distractions </a:t>
            </a:r>
            <a:endParaRPr lang="en-GB" dirty="0" smtClean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014" y="6233835"/>
            <a:ext cx="31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Montserrat"/>
              </a:rPr>
              <a:t>Listen to calming music</a:t>
            </a:r>
            <a:endParaRPr lang="en-GB" dirty="0" smtClean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363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Microsoft Teams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06" y="1169947"/>
            <a:ext cx="11204181" cy="613882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GB" sz="2400" b="1" dirty="0" smtClean="0"/>
              <a:t>Used regularly to provide students with course notes/homework/revision </a:t>
            </a:r>
          </a:p>
          <a:p>
            <a:pPr algn="just" fontAlgn="base">
              <a:lnSpc>
                <a:spcPct val="150000"/>
              </a:lnSpc>
            </a:pPr>
            <a:endParaRPr lang="en-GB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33" t="20338" r="7070" b="8965"/>
          <a:stretch/>
        </p:blipFill>
        <p:spPr>
          <a:xfrm>
            <a:off x="2053654" y="1881062"/>
            <a:ext cx="7570034" cy="4705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6361" y="1933731"/>
            <a:ext cx="464696" cy="4796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>
          <a:xfrm flipH="1" flipV="1">
            <a:off x="6011057" y="2173574"/>
            <a:ext cx="3717559" cy="14990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64046" y="4034853"/>
            <a:ext cx="612097" cy="4796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18741" y="4424599"/>
            <a:ext cx="3330315" cy="1249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9729583" y="2131815"/>
            <a:ext cx="2297525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en-GB" b="1" dirty="0" smtClean="0"/>
              <a:t>Information from teacher</a:t>
            </a:r>
          </a:p>
          <a:p>
            <a:pPr algn="just" fontAlgn="base">
              <a:lnSpc>
                <a:spcPct val="150000"/>
              </a:lnSpc>
            </a:pPr>
            <a:r>
              <a:rPr lang="en-GB" b="1" dirty="0" smtClean="0"/>
              <a:t>Assignment (homework)</a:t>
            </a:r>
            <a:endParaRPr lang="en-GB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3948124"/>
            <a:ext cx="2353456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Communication between teacher and student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9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Microsoft Teams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19" t="19928" r="461" b="19006"/>
          <a:stretch/>
        </p:blipFill>
        <p:spPr>
          <a:xfrm>
            <a:off x="554637" y="1738860"/>
            <a:ext cx="9024080" cy="4467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6753" y="1858780"/>
            <a:ext cx="464696" cy="4796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endCxn id="7" idx="3"/>
          </p:cNvCxnSpPr>
          <p:nvPr/>
        </p:nvCxnSpPr>
        <p:spPr>
          <a:xfrm flipH="1">
            <a:off x="5411449" y="2023672"/>
            <a:ext cx="4317167" cy="7495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9729583" y="1547198"/>
            <a:ext cx="2462417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Course notes/Past papers/Revision questions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66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715" t="15010" r="4457" b="27818"/>
          <a:stretch/>
        </p:blipFill>
        <p:spPr>
          <a:xfrm>
            <a:off x="1484026" y="869430"/>
            <a:ext cx="9054059" cy="4182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13236"/>
            <a:ext cx="7886700" cy="1325563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SQA Website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4471" y="959369"/>
            <a:ext cx="2158585" cy="4796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908498" y="1528997"/>
            <a:ext cx="1049312" cy="161893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394147" y="3106175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GB" b="1" dirty="0" smtClean="0"/>
              <a:t>Type in Level &amp;  </a:t>
            </a:r>
            <a:r>
              <a:rPr lang="en-GB" b="1" dirty="0"/>
              <a:t>S</a:t>
            </a:r>
            <a:r>
              <a:rPr lang="en-GB" b="1" dirty="0" smtClean="0"/>
              <a:t>ubject</a:t>
            </a:r>
            <a:endParaRPr lang="en-GB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3334" y="4967454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endParaRPr lang="en-GB" sz="11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53330" r="5532" b="33145"/>
          <a:stretch/>
        </p:blipFill>
        <p:spPr>
          <a:xfrm>
            <a:off x="1339121" y="5036695"/>
            <a:ext cx="9213954" cy="9893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1514" y="4934263"/>
            <a:ext cx="9096531" cy="115174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1" y="5066676"/>
            <a:ext cx="719527" cy="23984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119921" y="3693291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All course information will be found here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53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04" t="21977" r="9222" b="6300"/>
          <a:stretch/>
        </p:blipFill>
        <p:spPr>
          <a:xfrm>
            <a:off x="149900" y="269823"/>
            <a:ext cx="9878518" cy="629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199" y="4694420"/>
            <a:ext cx="7300209" cy="6420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endCxn id="3" idx="3"/>
          </p:cNvCxnSpPr>
          <p:nvPr/>
        </p:nvCxnSpPr>
        <p:spPr>
          <a:xfrm flipH="1">
            <a:off x="10043408" y="4811843"/>
            <a:ext cx="584618" cy="20361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0394147" y="4053055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buNone/>
            </a:pPr>
            <a:r>
              <a:rPr lang="en-GB" b="1" dirty="0" smtClean="0"/>
              <a:t>Previous exams with ANSWERS!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743199" y="2863122"/>
            <a:ext cx="7315200" cy="126167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120859" y="3028013"/>
            <a:ext cx="687049" cy="42222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274225" y="2496576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buNone/>
            </a:pPr>
            <a:r>
              <a:rPr lang="en-GB" b="1" dirty="0" smtClean="0"/>
              <a:t>Examinable areas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70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90" t="32428" r="7223" b="18596"/>
          <a:stretch/>
        </p:blipFill>
        <p:spPr>
          <a:xfrm>
            <a:off x="2518348" y="794475"/>
            <a:ext cx="9353861" cy="59456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0" y="-213236"/>
            <a:ext cx="10318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b="1" dirty="0" smtClean="0">
                <a:solidFill>
                  <a:srgbClr val="0070C0"/>
                </a:solidFill>
              </a:rPr>
              <a:t>Course Specification – </a:t>
            </a:r>
            <a:r>
              <a:rPr lang="en-GB" sz="2800" b="1" dirty="0" smtClean="0">
                <a:solidFill>
                  <a:srgbClr val="0070C0"/>
                </a:solidFill>
              </a:rPr>
              <a:t>Revision list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902" y="5336498"/>
            <a:ext cx="1109272" cy="194872"/>
          </a:xfrm>
          <a:prstGeom prst="rect">
            <a:avLst/>
          </a:prstGeom>
          <a:solidFill>
            <a:srgbClr val="ACD43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14142" y="5968584"/>
            <a:ext cx="1481529" cy="22235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5456420"/>
            <a:ext cx="3252866" cy="55463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44772" y="4008084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buNone/>
            </a:pPr>
            <a:r>
              <a:rPr lang="en-GB" b="1" dirty="0" smtClean="0"/>
              <a:t>Green – confident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8761" y="4601980"/>
            <a:ext cx="2773180" cy="82445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59705" y="3072985"/>
            <a:ext cx="2650760" cy="2698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6604" y="2670748"/>
            <a:ext cx="2863121" cy="49467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34911" y="2211763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buNone/>
            </a:pPr>
            <a:r>
              <a:rPr lang="en-GB" b="1" dirty="0" smtClean="0"/>
              <a:t>Talking point</a:t>
            </a:r>
            <a:endParaRPr lang="en-GB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4772" y="4977409"/>
            <a:ext cx="1797853" cy="8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buNone/>
            </a:pPr>
            <a:r>
              <a:rPr lang="en-GB" b="1" dirty="0" smtClean="0"/>
              <a:t>Red – Less confident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98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4" grpId="0" animBg="1"/>
      <p:bldP spid="1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0" y="0"/>
            <a:ext cx="1055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b="1" dirty="0" smtClean="0">
                <a:solidFill>
                  <a:srgbClr val="0070C0"/>
                </a:solidFill>
              </a:rPr>
              <a:t>Past Papers &amp; Marking Instructions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842" t="27715" r="10451" b="50044"/>
          <a:stretch/>
        </p:blipFill>
        <p:spPr>
          <a:xfrm>
            <a:off x="1187807" y="1648917"/>
            <a:ext cx="9837568" cy="2834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842" t="59588" r="10451" b="37677"/>
          <a:stretch/>
        </p:blipFill>
        <p:spPr>
          <a:xfrm>
            <a:off x="1191499" y="4483020"/>
            <a:ext cx="9837568" cy="348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842" t="66121" r="10451" b="30598"/>
          <a:stretch/>
        </p:blipFill>
        <p:spPr>
          <a:xfrm>
            <a:off x="1180203" y="4854705"/>
            <a:ext cx="9837568" cy="418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842" t="73929" r="10451" b="22789"/>
          <a:stretch/>
        </p:blipFill>
        <p:spPr>
          <a:xfrm>
            <a:off x="1176729" y="5323085"/>
            <a:ext cx="9837568" cy="4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64" t="36936" r="9683" b="11424"/>
          <a:stretch/>
        </p:blipFill>
        <p:spPr>
          <a:xfrm>
            <a:off x="386649" y="839448"/>
            <a:ext cx="8082794" cy="59907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743" y="3207896"/>
            <a:ext cx="8139659" cy="2818150"/>
          </a:xfrm>
          <a:prstGeom prst="rect">
            <a:avLst/>
          </a:prstGeom>
          <a:solidFill>
            <a:srgbClr val="ACD433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239843" y="-209862"/>
            <a:ext cx="1055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b="1" dirty="0" smtClean="0">
                <a:solidFill>
                  <a:srgbClr val="0070C0"/>
                </a:solidFill>
              </a:rPr>
              <a:t>Marking Instructions</a:t>
            </a:r>
            <a:endParaRPr lang="en-GB" sz="4800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529405" y="2923082"/>
            <a:ext cx="1229192" cy="79447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9773588" y="1717087"/>
            <a:ext cx="1797853" cy="192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GB" b="1" dirty="0" smtClean="0"/>
              <a:t>How students should answer certain questions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455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560</TotalTime>
  <Words>296</Words>
  <Application>Microsoft Office PowerPoint</Application>
  <PresentationFormat>Widescreen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Montserrat</vt:lpstr>
      <vt:lpstr>Wingdings 3</vt:lpstr>
      <vt:lpstr>Ion Boardroom</vt:lpstr>
      <vt:lpstr>Supporting your child through SQA examinations</vt:lpstr>
      <vt:lpstr>PowerPoint Presentation</vt:lpstr>
      <vt:lpstr>Microsoft Teams</vt:lpstr>
      <vt:lpstr>Microsoft Teams</vt:lpstr>
      <vt:lpstr>SQA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context </vt:lpstr>
      <vt:lpstr>PowerPoint Presentation</vt:lpstr>
      <vt:lpstr>Spaced Practice </vt:lpstr>
      <vt:lpstr>Interleaving </vt:lpstr>
      <vt:lpstr> Retrieval Practice </vt:lpstr>
      <vt:lpstr>PowerPoint Presentation</vt:lpstr>
      <vt:lpstr>PowerPoint Presentation</vt:lpstr>
      <vt:lpstr>PowerPoint Presentation</vt:lpstr>
      <vt:lpstr>Supporting revision at home through retrieval practice: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Logs: Feedback</dc:title>
  <dc:creator>Ms Baxter</dc:creator>
  <cp:lastModifiedBy>015LCampbell</cp:lastModifiedBy>
  <cp:revision>178</cp:revision>
  <cp:lastPrinted>2022-10-14T07:43:24Z</cp:lastPrinted>
  <dcterms:created xsi:type="dcterms:W3CDTF">2022-04-28T12:58:44Z</dcterms:created>
  <dcterms:modified xsi:type="dcterms:W3CDTF">2022-11-22T18:26:54Z</dcterms:modified>
</cp:coreProperties>
</file>