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8" r:id="rId2"/>
    <p:sldId id="281" r:id="rId3"/>
    <p:sldId id="283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6" r:id="rId12"/>
    <p:sldId id="297" r:id="rId13"/>
    <p:sldId id="300" r:id="rId14"/>
    <p:sldId id="298" r:id="rId15"/>
    <p:sldId id="299" r:id="rId16"/>
    <p:sldId id="279" r:id="rId17"/>
  </p:sldIdLst>
  <p:sldSz cx="12192000" cy="6858000"/>
  <p:notesSz cx="9940925" cy="68087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1F6B27"/>
    <a:srgbClr val="4F5652"/>
    <a:srgbClr val="F2F7F3"/>
    <a:srgbClr val="419911"/>
    <a:srgbClr val="F7F7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734" cy="34162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30891" y="0"/>
            <a:ext cx="4307734" cy="34162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53606-F7BD-47D4-AFCE-864F749FD3F7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67167"/>
            <a:ext cx="4307734" cy="3416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30891" y="6467167"/>
            <a:ext cx="4307734" cy="3416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DF1A56-1A09-4C3C-94B4-5B24CE5DAB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8391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734" cy="34162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30891" y="0"/>
            <a:ext cx="4307734" cy="34162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951802-3B9D-427F-A837-B1FF07308241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86225" cy="2298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4093" y="3276729"/>
            <a:ext cx="7952740" cy="26809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67167"/>
            <a:ext cx="4307734" cy="3416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30891" y="6467167"/>
            <a:ext cx="4307734" cy="3416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D11CB-F644-4295-A15A-35EB844F90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4354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7DC3A-9E58-B010-4C35-2F1F23490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472058-5C66-C3FA-4C45-78C7FE1ED3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442FBF-ECC0-7968-D142-AB0D01A288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550F3E-9403-50D2-67B8-F5BD09458B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1908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ACF22-01EF-8DC1-2DF6-0C7A045E3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1A8016-9C30-752B-F9EF-D4BE3B8AAF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83101D-EFDB-D17D-E34C-6EB7DFAB99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76AF9-7444-5D4A-F430-2178E8E6DA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9099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DF8AB-EBCE-B910-9993-FB61096D3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864974-C094-FE8F-3850-9470D8275D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9482E2-0128-C8AC-44B6-7861EEA960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54DAE0-007B-479E-DF9A-D987934CDC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4350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C928D-746B-9E8B-283A-A8B8F370F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6254D9-4EA2-4C6B-FDA4-6338DA5BD9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BE453B-8D0D-93F2-20E9-9F58E939DC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4B727F-01E4-9F76-126D-E1576C79D4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29290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6DAF1-D6E0-AFC8-BD0D-589FC8046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098851-7773-4A80-BEFC-4445CEEF13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6CC88F-3CB2-8E97-FA4C-55332BBC0C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3FFAB7-2C57-7A35-D5CC-5B2138642C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86627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38454-5BD7-CC32-18C9-15EBD69FC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1E3981-584A-0AA2-85C0-A504454D21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80120A-4A51-A165-1956-854F842D19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8F2433-7B40-728F-37D3-79245313F4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1954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9A0BA-157D-3278-5D2C-47F6F151F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1DA8A7-A691-B32D-84BE-3B8DF954A7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2A0913-C190-1661-DBE4-423FBC58F0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10E797-7D5B-77C4-D27F-0C8F086477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532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E86C7-8F0D-A109-391A-A50D9BA99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3BC0E9-DB29-951E-1B3D-184DFFB9FA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E0F74F-05B4-D0CE-9BBD-D457B3BA9D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566111-AA1D-A7B8-2C9D-5B775163F3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9419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CBB42-F40E-667E-6695-D5B930036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995ED8-BA70-5602-5131-ABCF1D2113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7DF4D9-4D30-1765-DF2F-534EE35844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70F561-18A1-C7DF-D910-A9E7ED3443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56029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CC2A8-9D77-DC6C-1610-92A341325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397556-AEE6-D04E-37D8-B7F1D7E66E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357073-4896-AE0B-36EB-80BAC4042B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3FD81B-3D63-584F-E35A-30E5CC1B49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41468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665B0-0DCE-DD58-8248-59F657956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9D6C63-B14D-A523-7A9F-297C7503B8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BF77EF-4730-1805-ABC0-94EF5D9C5C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EE3DE4-B5C0-CE01-BCF2-334383565A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36287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503A9-C293-C3D9-E7D4-9F03AF88B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70EEF8-385A-D892-6065-ABB06D9834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7AF97E-086A-20B6-FA31-CE4AEE5B92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0FE1C7-06A7-156C-A826-B1AA5E8FB9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25841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95430-078E-94CF-D8BA-5DB172716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86A3DC-1DD4-40D7-9E95-84C1C114BF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D25E2F-9A57-0419-E49C-9BA6C52356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769A43-D15A-6B54-7B61-9D7EDA5F38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00922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38691-8130-FA94-8527-5AF880E7C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61981C-33A9-BFE5-E98E-80816069AE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B76A51-F9B1-A23F-CB39-C54F021453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7998ED-0DEF-EA92-6C56-2882E1E335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2903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B3017-EEE1-2906-A11F-E6D51590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320F67-EE36-B203-B2BE-1A8D76FAFE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E6F348-5808-14AB-EEC7-EE98118331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0CA84E-6F92-E7F3-83F8-FC9EA39AD3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9111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66093-7EE2-5848-DD90-89944973B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80F231-83E8-8BA1-8D61-E7BE7BCF2D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9DE08C-D7CE-0235-1ABB-D67E6F038F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D2DAC0-EA42-03FE-33A9-A75DC4636C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894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7F44B-F439-DB8A-866F-E568448A0F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9E322C-770C-5259-8CA0-F66179F483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E00F8-C4A9-9B6D-12B1-5CD5FF730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26E3C-54CC-4CE4-9172-1199E8008CBD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3C6F1-8ADE-5305-4EFF-DF7BEEDDF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B5AB8F-6C0A-D24F-8169-BBF94DA3A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819D-42C5-4DC1-BDFF-82CF493947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4751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EC250-087C-152E-5106-8F991F837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9B5F7-57CF-CC1C-989F-68EE17226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22EB9-ACC4-A7ED-DA77-4E01E6D32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26E3C-54CC-4CE4-9172-1199E8008CBD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97795-C381-816C-6066-DC587CF93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222B10-0D16-F279-1270-AC1CAE3E8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819D-42C5-4DC1-BDFF-82CF493947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75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B28CD-72DC-F87E-7F13-983097D8F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260F75-3308-002A-411C-05296B07FC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23A129-BD97-5D7A-0773-7C8960E16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26E3C-54CC-4CE4-9172-1199E8008CBD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3D6EB-FCEB-E2CB-D4F8-3A4E069DC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F2D904-8E62-DADA-25D1-253DD8E3D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819D-42C5-4DC1-BDFF-82CF493947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5498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ED09A-90E9-A395-AEC8-EC51D70B3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2F591-5AB1-4566-E3F7-AA9AB00D56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D50A55-3983-BB11-3C06-D06518A139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8985B4-4549-6B33-AE06-E0CA7391A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26E3C-54CC-4CE4-9172-1199E8008CBD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01167C-D685-441E-0E07-90240E663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2EE23E-E7F0-F5CF-5E74-C86E675A9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819D-42C5-4DC1-BDFF-82CF493947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422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236D5-F5BA-486D-5EDD-15DC2A0E7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9E60E3-93A6-DA14-D968-898D1A998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72BAAF-115D-A5A4-098D-78BE5CCA7D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006974-EBCB-242D-5A9B-C722311061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49524E-FD35-7FEA-A568-418561C916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8E192C-BF68-F22D-906E-C0B3297AF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26E3C-54CC-4CE4-9172-1199E8008CBD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6F35F1-EDD2-BEFC-1C23-725ECDC9E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F8B2EC-B337-92ED-C0F6-318C5B79B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819D-42C5-4DC1-BDFF-82CF493947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3508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47FA0-EA4A-AD7A-BB36-72E1ED615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8008EB-4BB9-6BEB-B797-1798F8D18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26E3C-54CC-4CE4-9172-1199E8008CBD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853EA6-8445-01AB-7F5C-91C7E64B6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457F06-1EBC-D41E-4257-6AC8737FD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819D-42C5-4DC1-BDFF-82CF493947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544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6B8CD0-1CF3-739D-95DB-956B47988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26E3C-54CC-4CE4-9172-1199E8008CBD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CFC30-29C1-B1B6-E43C-0C56802E1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5D9588-31E3-0875-F591-9D4DF068A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819D-42C5-4DC1-BDFF-82CF493947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3187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032D6-8CDD-3A10-60CC-B133EFE3F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4CB80-CF9C-AAC4-8666-5829552F3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E5F727-A070-ACAD-C7A3-1FD166B21E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315AE1-8D19-DD9C-721E-AC9B4E2A4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26E3C-54CC-4CE4-9172-1199E8008CBD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9F6CD0-4744-0F10-87FE-1400BF931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88BF06-23A6-1055-EBED-BDB33582E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819D-42C5-4DC1-BDFF-82CF493947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898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1DF35-E2F3-85EB-40A5-2F1FBF19E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43226F-E04A-26A9-300A-806DF5D07C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0189F0-C489-77AC-8766-5F093299E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7B5B1C-0C30-7201-67E9-3B509EB47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26E3C-54CC-4CE4-9172-1199E8008CBD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AE2129-A459-3906-D4AE-613359F4F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3D462-0E37-98FC-EE5A-FFC04B9FC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819D-42C5-4DC1-BDFF-82CF493947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701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6F185-3C21-6DFC-FAC4-0724D2C4E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9CB6D0-C0C2-8ACF-5BB3-087BBE5421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326B2B-86FD-A8C0-CDE4-A54A3A497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26E3C-54CC-4CE4-9172-1199E8008CBD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69DA59-AE23-0359-7C87-D44D189B0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AC1141-5855-6DF0-A649-98FEF02D0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819D-42C5-4DC1-BDFF-82CF493947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4003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5F4F25-2B96-B88B-C680-ABF62C82A0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6C450-3417-31E9-E223-5E1FC39CD4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5FD9C3-1B88-A92E-3815-DD7E6F854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26E3C-54CC-4CE4-9172-1199E8008CBD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E5884-E0F4-BFB5-744F-10462FFA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DACE47-667C-9430-6D51-495752E2B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819D-42C5-4DC1-BDFF-82CF493947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521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F11275-F4C7-7F31-C8EB-262F973D9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089676-A9CE-BC8D-9B57-7DC807DC3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BA7253-4C15-3650-07CE-55053E93C0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D26E3C-54CC-4CE4-9172-1199E8008CBD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56B65-75D9-C3A3-6C76-4EE0F9A465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3D59A-0B4F-19C0-FE3E-0205AC106D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7C819D-42C5-4DC1-BDFF-82CF493947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835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B97CD4-32FC-BFE1-E21C-4B3B4A2A3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95A0139-E0A0-3EE3-F257-618CC2726110}"/>
              </a:ext>
            </a:extLst>
          </p:cNvPr>
          <p:cNvSpPr/>
          <p:nvPr/>
        </p:nvSpPr>
        <p:spPr>
          <a:xfrm>
            <a:off x="0" y="-136187"/>
            <a:ext cx="12192000" cy="6994187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858997-2F16-695B-6CF8-D0FD69900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8989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>
                <a:solidFill>
                  <a:srgbClr val="1F6B27"/>
                </a:solidFill>
              </a:rPr>
              <a:t>Lenzie Academy Physics Department</a:t>
            </a:r>
            <a:br>
              <a:rPr lang="en-US" sz="5400" b="1" dirty="0">
                <a:solidFill>
                  <a:srgbClr val="1F6B27"/>
                </a:solidFill>
              </a:rPr>
            </a:br>
            <a:r>
              <a:rPr lang="en-US" sz="5400" b="1" dirty="0">
                <a:solidFill>
                  <a:srgbClr val="1F6B27"/>
                </a:solidFill>
              </a:rPr>
              <a:t>Preparing your child for QS Exams</a:t>
            </a:r>
            <a:endParaRPr lang="en-GB" sz="5400" b="1" dirty="0">
              <a:solidFill>
                <a:srgbClr val="1F6B27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74248C2-4F9A-58CA-04DC-9FD96F0968DE}"/>
              </a:ext>
            </a:extLst>
          </p:cNvPr>
          <p:cNvSpPr txBox="1">
            <a:spLocks/>
          </p:cNvSpPr>
          <p:nvPr/>
        </p:nvSpPr>
        <p:spPr>
          <a:xfrm>
            <a:off x="553184" y="5532437"/>
            <a:ext cx="1108562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>
                <a:solidFill>
                  <a:srgbClr val="1F6B27"/>
                </a:solidFill>
              </a:rPr>
              <a:t>National 5 Physics</a:t>
            </a:r>
          </a:p>
          <a:p>
            <a:pPr algn="ctr"/>
            <a:r>
              <a:rPr lang="en-US" sz="5400" b="1" dirty="0">
                <a:solidFill>
                  <a:srgbClr val="1F6B27"/>
                </a:solidFill>
              </a:rPr>
              <a:t>15</a:t>
            </a:r>
            <a:r>
              <a:rPr lang="en-US" sz="5400" b="1" baseline="30000" dirty="0">
                <a:solidFill>
                  <a:srgbClr val="1F6B27"/>
                </a:solidFill>
              </a:rPr>
              <a:t>th</a:t>
            </a:r>
            <a:r>
              <a:rPr lang="en-US" sz="5400" b="1" dirty="0">
                <a:solidFill>
                  <a:srgbClr val="1F6B27"/>
                </a:solidFill>
              </a:rPr>
              <a:t> September 2026</a:t>
            </a:r>
            <a:endParaRPr lang="en-GB" sz="5400" b="1" dirty="0">
              <a:solidFill>
                <a:srgbClr val="1F6B27"/>
              </a:solidFill>
            </a:endParaRPr>
          </a:p>
        </p:txBody>
      </p:sp>
      <p:pic>
        <p:nvPicPr>
          <p:cNvPr id="5" name="Picture 2" descr="undefined">
            <a:extLst>
              <a:ext uri="{FF2B5EF4-FFF2-40B4-BE49-F238E27FC236}">
                <a16:creationId xmlns:a16="http://schemas.microsoft.com/office/drawing/2014/main" id="{BB3C1145-BFEE-6A47-7520-99B488783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367" y="2018450"/>
            <a:ext cx="4839262" cy="3513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817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2DAC6D-0F0F-0B33-825C-DAD98DFB1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6211135-C14C-F24C-8C16-3E072AC6F324}"/>
              </a:ext>
            </a:extLst>
          </p:cNvPr>
          <p:cNvSpPr/>
          <p:nvPr/>
        </p:nvSpPr>
        <p:spPr>
          <a:xfrm>
            <a:off x="0" y="6262688"/>
            <a:ext cx="12192000" cy="595312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1A5527-0DCB-840C-5A49-44D665914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18255"/>
            <a:ext cx="11085628" cy="1325563"/>
          </a:xfrm>
        </p:spPr>
        <p:txBody>
          <a:bodyPr/>
          <a:lstStyle/>
          <a:p>
            <a:r>
              <a:rPr lang="en-US" b="1" dirty="0">
                <a:solidFill>
                  <a:srgbClr val="1F6B27"/>
                </a:solidFill>
              </a:rPr>
              <a:t>N5 Course Structure</a:t>
            </a:r>
            <a:endParaRPr lang="en-GB" b="1" dirty="0">
              <a:solidFill>
                <a:srgbClr val="1F6B27"/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64A7DF3-76F1-0105-EB82-B97BCD15E9F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5" y="58069"/>
            <a:ext cx="1928625" cy="1285750"/>
          </a:xfrm>
          <a:prstGeom prst="rect">
            <a:avLst/>
          </a:prstGeo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22C140CD-9DF0-57AA-ED3D-8E54661F84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5256" y="1456807"/>
            <a:ext cx="11901487" cy="43513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4F5652"/>
                </a:solidFill>
              </a:rPr>
              <a:t>3 Units: </a:t>
            </a:r>
          </a:p>
          <a:p>
            <a:pPr marL="0" indent="0">
              <a:buNone/>
            </a:pPr>
            <a:endParaRPr lang="en-US" sz="1000" dirty="0">
              <a:solidFill>
                <a:srgbClr val="4F5652"/>
              </a:solidFill>
            </a:endParaRPr>
          </a:p>
          <a:p>
            <a:pPr marL="0" indent="0" algn="ctr">
              <a:buNone/>
            </a:pPr>
            <a:r>
              <a:rPr lang="en-US" dirty="0">
                <a:solidFill>
                  <a:srgbClr val="4F5652"/>
                </a:solidFill>
              </a:rPr>
              <a:t>1. Waves and Radiation (covered in S3)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4F5652"/>
                </a:solidFill>
              </a:rPr>
              <a:t>2. Dynamics and Space (covered in S3/S4)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4F5652"/>
                </a:solidFill>
              </a:rPr>
              <a:t>3. Electricity and Gas Laws (covered in S4)</a:t>
            </a:r>
          </a:p>
          <a:p>
            <a:endParaRPr lang="en-US" dirty="0">
              <a:solidFill>
                <a:srgbClr val="4F5652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4F5652"/>
                </a:solidFill>
              </a:rPr>
              <a:t>80% of the course is based on the final exam and 20% on the assignment task which will be completed in class in December.</a:t>
            </a:r>
          </a:p>
          <a:p>
            <a:endParaRPr lang="en-US" dirty="0">
              <a:solidFill>
                <a:srgbClr val="4F5652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4F5652"/>
                </a:solidFill>
              </a:rPr>
              <a:t>An in-class revision </a:t>
            </a:r>
            <a:r>
              <a:rPr lang="en-US" dirty="0" err="1">
                <a:solidFill>
                  <a:srgbClr val="4F5652"/>
                </a:solidFill>
              </a:rPr>
              <a:t>programme</a:t>
            </a:r>
            <a:r>
              <a:rPr lang="en-US" dirty="0">
                <a:solidFill>
                  <a:srgbClr val="4F5652"/>
                </a:solidFill>
              </a:rPr>
              <a:t> for N5 will begin at the end of February-April. </a:t>
            </a:r>
            <a:endParaRPr lang="en-GB" dirty="0">
              <a:solidFill>
                <a:srgbClr val="4F5652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94CC809-9E0C-DAD3-A34C-236804004280}"/>
              </a:ext>
            </a:extLst>
          </p:cNvPr>
          <p:cNvCxnSpPr>
            <a:cxnSpLocks/>
          </p:cNvCxnSpPr>
          <p:nvPr/>
        </p:nvCxnSpPr>
        <p:spPr>
          <a:xfrm>
            <a:off x="-97277" y="6262688"/>
            <a:ext cx="12289277" cy="0"/>
          </a:xfrm>
          <a:prstGeom prst="line">
            <a:avLst/>
          </a:prstGeom>
          <a:ln w="19050">
            <a:solidFill>
              <a:srgbClr val="1F6B2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62C3B58-06C8-24C6-9AF6-F95B5B4B875C}"/>
              </a:ext>
            </a:extLst>
          </p:cNvPr>
          <p:cNvGrpSpPr/>
          <p:nvPr/>
        </p:nvGrpSpPr>
        <p:grpSpPr>
          <a:xfrm>
            <a:off x="195262" y="6262687"/>
            <a:ext cx="11801475" cy="615158"/>
            <a:chOff x="195262" y="6262687"/>
            <a:chExt cx="11801475" cy="61515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50EC116-C343-830E-F5B2-0F312DC36D4B}"/>
                </a:ext>
              </a:extLst>
            </p:cNvPr>
            <p:cNvGrpSpPr/>
            <p:nvPr/>
          </p:nvGrpSpPr>
          <p:grpSpPr>
            <a:xfrm>
              <a:off x="195262" y="6375678"/>
              <a:ext cx="11801475" cy="369332"/>
              <a:chOff x="195262" y="6350794"/>
              <a:chExt cx="11801475" cy="369332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3437773-9FA4-596D-FA75-5B65019172E3}"/>
                  </a:ext>
                </a:extLst>
              </p:cNvPr>
              <p:cNvSpPr txBox="1"/>
              <p:nvPr/>
            </p:nvSpPr>
            <p:spPr>
              <a:xfrm>
                <a:off x="8153400" y="6350794"/>
                <a:ext cx="93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1F6B27"/>
                    </a:solidFill>
                  </a:rPr>
                  <a:t>     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4359487-6C37-516A-CCDA-906DFD8A70A9}"/>
                  </a:ext>
                </a:extLst>
              </p:cNvPr>
              <p:cNvSpPr txBox="1"/>
              <p:nvPr/>
            </p:nvSpPr>
            <p:spPr>
              <a:xfrm>
                <a:off x="10834239" y="6350794"/>
                <a:ext cx="11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Inclusion</a:t>
                </a:r>
                <a:endParaRPr lang="en-GB" b="1" dirty="0">
                  <a:solidFill>
                    <a:srgbClr val="419911"/>
                  </a:solidFill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8DA2D9E-E1DB-4102-5AF2-4CFF4A04942C}"/>
                  </a:ext>
                </a:extLst>
              </p:cNvPr>
              <p:cNvSpPr txBox="1"/>
              <p:nvPr/>
            </p:nvSpPr>
            <p:spPr>
              <a:xfrm>
                <a:off x="195262" y="6350794"/>
                <a:ext cx="305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Ambition                                </a:t>
                </a:r>
                <a:r>
                  <a:rPr lang="en-US" b="1" dirty="0">
                    <a:solidFill>
                      <a:srgbClr val="1F6B27"/>
                    </a:solidFill>
                  </a:rPr>
                  <a:t>     </a:t>
                </a:r>
                <a:r>
                  <a:rPr lang="en-GB" dirty="0">
                    <a:solidFill>
                      <a:srgbClr val="1F6B27"/>
                    </a:solidFill>
                  </a:rPr>
                  <a:t>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C884000-DFD8-E763-5C0C-B118D534DFC4}"/>
                </a:ext>
              </a:extLst>
            </p:cNvPr>
            <p:cNvSpPr txBox="1"/>
            <p:nvPr/>
          </p:nvSpPr>
          <p:spPr>
            <a:xfrm>
              <a:off x="4872128" y="6508513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Physics Department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A9E16D5-3D69-131B-96B9-E88772A2EBC0}"/>
                </a:ext>
              </a:extLst>
            </p:cNvPr>
            <p:cNvSpPr txBox="1"/>
            <p:nvPr/>
          </p:nvSpPr>
          <p:spPr>
            <a:xfrm>
              <a:off x="4872128" y="6262687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Lenzie Academy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5524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3A2E7C-BF3A-51F2-C8B6-855C09FBC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CE7FBB6-BD27-ADBD-217E-539901BB6363}"/>
              </a:ext>
            </a:extLst>
          </p:cNvPr>
          <p:cNvSpPr/>
          <p:nvPr/>
        </p:nvSpPr>
        <p:spPr>
          <a:xfrm>
            <a:off x="0" y="6262688"/>
            <a:ext cx="12192000" cy="595312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FFFC8-88AD-7AA1-87B1-A3A97BB21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18255"/>
            <a:ext cx="11085628" cy="1325563"/>
          </a:xfrm>
        </p:spPr>
        <p:txBody>
          <a:bodyPr/>
          <a:lstStyle/>
          <a:p>
            <a:r>
              <a:rPr lang="en-US" b="1" dirty="0">
                <a:solidFill>
                  <a:srgbClr val="1F6B27"/>
                </a:solidFill>
              </a:rPr>
              <a:t>Exam Structure</a:t>
            </a:r>
            <a:endParaRPr lang="en-GB" b="1" dirty="0">
              <a:solidFill>
                <a:srgbClr val="1F6B27"/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3195DE9-1331-EFBA-01DD-5037369F87D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5" y="58069"/>
            <a:ext cx="1928625" cy="1285750"/>
          </a:xfrm>
          <a:prstGeom prst="rect">
            <a:avLst/>
          </a:prstGeo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85AF6049-7668-E967-B3AD-ED81D89B2A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5262" y="1517648"/>
            <a:ext cx="11801475" cy="4351338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GB" b="1" dirty="0">
                <a:solidFill>
                  <a:srgbClr val="4F5652"/>
                </a:solidFill>
              </a:rPr>
              <a:t>Prelim in January </a:t>
            </a:r>
            <a:r>
              <a:rPr lang="en-GB" dirty="0">
                <a:solidFill>
                  <a:srgbClr val="4F5652"/>
                </a:solidFill>
              </a:rPr>
              <a:t>– covers the full course and is used for QS estimates and evidence.</a:t>
            </a:r>
          </a:p>
          <a:p>
            <a:pPr marL="0" lvl="0" indent="0">
              <a:buNone/>
            </a:pPr>
            <a:endParaRPr lang="en-GB" sz="3200" b="1" dirty="0">
              <a:solidFill>
                <a:srgbClr val="4F5652"/>
              </a:solidFill>
            </a:endParaRPr>
          </a:p>
          <a:p>
            <a:pPr marL="0" indent="0">
              <a:buNone/>
            </a:pPr>
            <a:r>
              <a:rPr lang="en-GB" b="1" dirty="0">
                <a:solidFill>
                  <a:srgbClr val="4F5652"/>
                </a:solidFill>
              </a:rPr>
              <a:t>Final exam date:    </a:t>
            </a:r>
            <a:r>
              <a:rPr lang="en-GB" dirty="0">
                <a:solidFill>
                  <a:srgbClr val="4F5652"/>
                </a:solidFill>
              </a:rPr>
              <a:t>     </a:t>
            </a:r>
            <a:r>
              <a:rPr lang="en-GB" b="1" dirty="0">
                <a:solidFill>
                  <a:srgbClr val="4F5652"/>
                </a:solidFill>
              </a:rPr>
              <a:t>Tuesday 4</a:t>
            </a:r>
            <a:r>
              <a:rPr lang="en-GB" b="1" baseline="30000" dirty="0">
                <a:solidFill>
                  <a:srgbClr val="4F5652"/>
                </a:solidFill>
              </a:rPr>
              <a:t>th</a:t>
            </a:r>
            <a:r>
              <a:rPr lang="en-GB" b="1" dirty="0">
                <a:solidFill>
                  <a:srgbClr val="4F5652"/>
                </a:solidFill>
              </a:rPr>
              <a:t> May 2027</a:t>
            </a:r>
            <a:endParaRPr lang="en-GB" b="1" dirty="0">
              <a:solidFill>
                <a:srgbClr val="4F5652"/>
              </a:solidFill>
              <a:ea typeface="Calibri"/>
              <a:cs typeface="Calibri"/>
            </a:endParaRPr>
          </a:p>
          <a:p>
            <a:pPr marL="0" lvl="0" indent="0">
              <a:buNone/>
            </a:pPr>
            <a:r>
              <a:rPr lang="en-GB" b="1" dirty="0">
                <a:solidFill>
                  <a:srgbClr val="4F5652"/>
                </a:solidFill>
              </a:rPr>
              <a:t>		                    13:00 – 15:00 </a:t>
            </a:r>
            <a:r>
              <a:rPr lang="en-GB" dirty="0">
                <a:solidFill>
                  <a:srgbClr val="4F5652"/>
                </a:solidFill>
              </a:rPr>
              <a:t>(2 hours) </a:t>
            </a:r>
          </a:p>
          <a:p>
            <a:pPr marL="0" lvl="0" indent="0">
              <a:buNone/>
            </a:pPr>
            <a:endParaRPr lang="en-GB" dirty="0">
              <a:solidFill>
                <a:srgbClr val="4F5652"/>
              </a:solidFill>
            </a:endParaRPr>
          </a:p>
          <a:p>
            <a:pPr marL="0" lvl="0" indent="0">
              <a:buNone/>
            </a:pPr>
            <a:r>
              <a:rPr lang="en-GB" b="1" dirty="0">
                <a:solidFill>
                  <a:srgbClr val="4F5652"/>
                </a:solidFill>
              </a:rPr>
              <a:t>Exam Format:</a:t>
            </a:r>
          </a:p>
          <a:p>
            <a:pPr marL="0" lvl="0" indent="0">
              <a:buNone/>
            </a:pPr>
            <a:r>
              <a:rPr lang="en-GB" dirty="0">
                <a:solidFill>
                  <a:srgbClr val="4F5652"/>
                </a:solidFill>
              </a:rPr>
              <a:t>Section 1 – 20 marks of multiple-choice questions.</a:t>
            </a:r>
          </a:p>
          <a:p>
            <a:pPr marL="0" lvl="0" indent="0">
              <a:buNone/>
            </a:pPr>
            <a:r>
              <a:rPr lang="en-GB" dirty="0">
                <a:solidFill>
                  <a:srgbClr val="4F5652"/>
                </a:solidFill>
              </a:rPr>
              <a:t>Section 2 – 90 marks of extended answer questions. </a:t>
            </a:r>
          </a:p>
          <a:p>
            <a:pPr marL="0" indent="0">
              <a:buNone/>
            </a:pPr>
            <a:endParaRPr lang="en-GB" dirty="0">
              <a:solidFill>
                <a:srgbClr val="4F5652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D96BF90-C7F6-B989-1022-BE308BB9B33E}"/>
              </a:ext>
            </a:extLst>
          </p:cNvPr>
          <p:cNvCxnSpPr>
            <a:cxnSpLocks/>
          </p:cNvCxnSpPr>
          <p:nvPr/>
        </p:nvCxnSpPr>
        <p:spPr>
          <a:xfrm>
            <a:off x="-97277" y="6262688"/>
            <a:ext cx="12289277" cy="0"/>
          </a:xfrm>
          <a:prstGeom prst="line">
            <a:avLst/>
          </a:prstGeom>
          <a:ln w="19050">
            <a:solidFill>
              <a:srgbClr val="1F6B2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A3057C1-7DFA-CB75-811A-C9C5FAEBA671}"/>
              </a:ext>
            </a:extLst>
          </p:cNvPr>
          <p:cNvGrpSpPr/>
          <p:nvPr/>
        </p:nvGrpSpPr>
        <p:grpSpPr>
          <a:xfrm>
            <a:off x="195262" y="6262687"/>
            <a:ext cx="11801475" cy="615158"/>
            <a:chOff x="195262" y="6262687"/>
            <a:chExt cx="11801475" cy="61515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CE3E9FA-D7F6-8AA0-0442-C371972B63A8}"/>
                </a:ext>
              </a:extLst>
            </p:cNvPr>
            <p:cNvGrpSpPr/>
            <p:nvPr/>
          </p:nvGrpSpPr>
          <p:grpSpPr>
            <a:xfrm>
              <a:off x="195262" y="6375678"/>
              <a:ext cx="11801475" cy="369332"/>
              <a:chOff x="195262" y="6350794"/>
              <a:chExt cx="11801475" cy="369332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A42B4F5-E08B-F9B9-B31F-447198E58ACF}"/>
                  </a:ext>
                </a:extLst>
              </p:cNvPr>
              <p:cNvSpPr txBox="1"/>
              <p:nvPr/>
            </p:nvSpPr>
            <p:spPr>
              <a:xfrm>
                <a:off x="8153400" y="6350794"/>
                <a:ext cx="93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1F6B27"/>
                    </a:solidFill>
                  </a:rPr>
                  <a:t>     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142FD9B-BC91-08BF-558C-401A8E2E6ECF}"/>
                  </a:ext>
                </a:extLst>
              </p:cNvPr>
              <p:cNvSpPr txBox="1"/>
              <p:nvPr/>
            </p:nvSpPr>
            <p:spPr>
              <a:xfrm>
                <a:off x="10834239" y="6350794"/>
                <a:ext cx="11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Inclusion</a:t>
                </a:r>
                <a:endParaRPr lang="en-GB" b="1" dirty="0">
                  <a:solidFill>
                    <a:srgbClr val="419911"/>
                  </a:solidFill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3BF1B00-6F43-3C38-3685-5E4BED5F0937}"/>
                  </a:ext>
                </a:extLst>
              </p:cNvPr>
              <p:cNvSpPr txBox="1"/>
              <p:nvPr/>
            </p:nvSpPr>
            <p:spPr>
              <a:xfrm>
                <a:off x="195262" y="6350794"/>
                <a:ext cx="305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Ambition                                </a:t>
                </a:r>
                <a:r>
                  <a:rPr lang="en-US" b="1" dirty="0">
                    <a:solidFill>
                      <a:srgbClr val="1F6B27"/>
                    </a:solidFill>
                  </a:rPr>
                  <a:t>     </a:t>
                </a:r>
                <a:r>
                  <a:rPr lang="en-GB" dirty="0">
                    <a:solidFill>
                      <a:srgbClr val="1F6B27"/>
                    </a:solidFill>
                  </a:rPr>
                  <a:t>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D1CF5E2-8F99-3E56-CEC4-693A5F0BCD2F}"/>
                </a:ext>
              </a:extLst>
            </p:cNvPr>
            <p:cNvSpPr txBox="1"/>
            <p:nvPr/>
          </p:nvSpPr>
          <p:spPr>
            <a:xfrm>
              <a:off x="4872128" y="6508513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Physics Department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FF168A8-7D87-23D8-8BE8-86FBC357B372}"/>
                </a:ext>
              </a:extLst>
            </p:cNvPr>
            <p:cNvSpPr txBox="1"/>
            <p:nvPr/>
          </p:nvSpPr>
          <p:spPr>
            <a:xfrm>
              <a:off x="4872128" y="6262687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Lenzie Academy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7318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EDBA08-4F58-D324-B2AE-126A2BB02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BD2383B-8C54-2B05-3B7F-198E1B3EA8A0}"/>
              </a:ext>
            </a:extLst>
          </p:cNvPr>
          <p:cNvSpPr/>
          <p:nvPr/>
        </p:nvSpPr>
        <p:spPr>
          <a:xfrm>
            <a:off x="0" y="6262688"/>
            <a:ext cx="12192000" cy="595312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E09928-36DA-1A5E-2553-5F470096D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18255"/>
            <a:ext cx="11085628" cy="1325563"/>
          </a:xfrm>
        </p:spPr>
        <p:txBody>
          <a:bodyPr/>
          <a:lstStyle/>
          <a:p>
            <a:r>
              <a:rPr lang="en-US" b="1" dirty="0">
                <a:solidFill>
                  <a:srgbClr val="1F6B27"/>
                </a:solidFill>
              </a:rPr>
              <a:t>Teams Pages</a:t>
            </a:r>
            <a:endParaRPr lang="en-GB" b="1" dirty="0">
              <a:solidFill>
                <a:srgbClr val="1F6B27"/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B2BD685-6D4D-0DF2-13FA-51852D738D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5" y="58069"/>
            <a:ext cx="1928625" cy="12857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668BAD7-AFE0-D8EB-0E5F-F7FF9C6A1C25}"/>
              </a:ext>
            </a:extLst>
          </p:cNvPr>
          <p:cNvCxnSpPr>
            <a:cxnSpLocks/>
          </p:cNvCxnSpPr>
          <p:nvPr/>
        </p:nvCxnSpPr>
        <p:spPr>
          <a:xfrm>
            <a:off x="-97277" y="6262688"/>
            <a:ext cx="12289277" cy="0"/>
          </a:xfrm>
          <a:prstGeom prst="line">
            <a:avLst/>
          </a:prstGeom>
          <a:ln w="19050">
            <a:solidFill>
              <a:srgbClr val="1F6B2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585FEE5A-314D-2085-8694-2E8EFD01C5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292" y="1347103"/>
            <a:ext cx="10369434" cy="47179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5A6641-0B1F-ED95-41C7-DA6009957E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7320" y="1450850"/>
            <a:ext cx="8373364" cy="4768733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177F819-FE6D-3EEA-A99B-3FABA91EAAC4}"/>
              </a:ext>
            </a:extLst>
          </p:cNvPr>
          <p:cNvGrpSpPr/>
          <p:nvPr/>
        </p:nvGrpSpPr>
        <p:grpSpPr>
          <a:xfrm>
            <a:off x="195262" y="6262687"/>
            <a:ext cx="11801475" cy="615158"/>
            <a:chOff x="195262" y="6262687"/>
            <a:chExt cx="11801475" cy="61515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EE64C15-23E1-0EC6-A5D6-EF9F8ACCBB53}"/>
                </a:ext>
              </a:extLst>
            </p:cNvPr>
            <p:cNvGrpSpPr/>
            <p:nvPr/>
          </p:nvGrpSpPr>
          <p:grpSpPr>
            <a:xfrm>
              <a:off x="195262" y="6375678"/>
              <a:ext cx="11801475" cy="369332"/>
              <a:chOff x="195262" y="6350794"/>
              <a:chExt cx="11801475" cy="36933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0355F19-6AF9-D118-EB32-33B346C68B6C}"/>
                  </a:ext>
                </a:extLst>
              </p:cNvPr>
              <p:cNvSpPr txBox="1"/>
              <p:nvPr/>
            </p:nvSpPr>
            <p:spPr>
              <a:xfrm>
                <a:off x="8153400" y="6350794"/>
                <a:ext cx="93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1F6B27"/>
                    </a:solidFill>
                  </a:rPr>
                  <a:t>     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AFEE2EC-F322-0A4B-87A5-46519D4DAE00}"/>
                  </a:ext>
                </a:extLst>
              </p:cNvPr>
              <p:cNvSpPr txBox="1"/>
              <p:nvPr/>
            </p:nvSpPr>
            <p:spPr>
              <a:xfrm>
                <a:off x="10834239" y="6350794"/>
                <a:ext cx="11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Inclusion</a:t>
                </a:r>
                <a:endParaRPr lang="en-GB" b="1" dirty="0">
                  <a:solidFill>
                    <a:srgbClr val="419911"/>
                  </a:solidFill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3CA8164-82B6-D9D9-3198-43FDAEA621E6}"/>
                  </a:ext>
                </a:extLst>
              </p:cNvPr>
              <p:cNvSpPr txBox="1"/>
              <p:nvPr/>
            </p:nvSpPr>
            <p:spPr>
              <a:xfrm>
                <a:off x="195262" y="6350794"/>
                <a:ext cx="305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Ambition                                </a:t>
                </a:r>
                <a:r>
                  <a:rPr lang="en-US" b="1" dirty="0">
                    <a:solidFill>
                      <a:srgbClr val="1F6B27"/>
                    </a:solidFill>
                  </a:rPr>
                  <a:t>     </a:t>
                </a:r>
                <a:r>
                  <a:rPr lang="en-GB" dirty="0">
                    <a:solidFill>
                      <a:srgbClr val="1F6B27"/>
                    </a:solidFill>
                  </a:rPr>
                  <a:t>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453B58B-1491-AE60-44C7-B0F143089924}"/>
                </a:ext>
              </a:extLst>
            </p:cNvPr>
            <p:cNvSpPr txBox="1"/>
            <p:nvPr/>
          </p:nvSpPr>
          <p:spPr>
            <a:xfrm>
              <a:off x="4872128" y="6508513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Physics Department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0F2DCA7-D175-BDAF-3B47-CF57F1B546C8}"/>
                </a:ext>
              </a:extLst>
            </p:cNvPr>
            <p:cNvSpPr txBox="1"/>
            <p:nvPr/>
          </p:nvSpPr>
          <p:spPr>
            <a:xfrm>
              <a:off x="4872128" y="6262687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Lenzie Academy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71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514244-7E9C-FA5C-13ED-7294DFB11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43A6BEB-DCCA-C0C5-7B7B-7313F5CCEA47}"/>
              </a:ext>
            </a:extLst>
          </p:cNvPr>
          <p:cNvSpPr/>
          <p:nvPr/>
        </p:nvSpPr>
        <p:spPr>
          <a:xfrm>
            <a:off x="0" y="6262688"/>
            <a:ext cx="12192000" cy="595312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6BF4557-DA23-8B51-09EB-EFFC6870717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5" y="58069"/>
            <a:ext cx="1928625" cy="12857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76C6D46-F9DD-D49C-67FC-D48DA82E58A1}"/>
              </a:ext>
            </a:extLst>
          </p:cNvPr>
          <p:cNvCxnSpPr>
            <a:cxnSpLocks/>
          </p:cNvCxnSpPr>
          <p:nvPr/>
        </p:nvCxnSpPr>
        <p:spPr>
          <a:xfrm>
            <a:off x="-97277" y="6262688"/>
            <a:ext cx="12289277" cy="0"/>
          </a:xfrm>
          <a:prstGeom prst="line">
            <a:avLst/>
          </a:prstGeom>
          <a:ln w="19050">
            <a:solidFill>
              <a:srgbClr val="1F6B2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EB9DCDF-1529-0A5B-22DB-0F390A26C86C}"/>
              </a:ext>
            </a:extLst>
          </p:cNvPr>
          <p:cNvSpPr txBox="1">
            <a:spLocks/>
          </p:cNvSpPr>
          <p:nvPr/>
        </p:nvSpPr>
        <p:spPr>
          <a:xfrm>
            <a:off x="0" y="1314450"/>
            <a:ext cx="12192000" cy="5543550"/>
          </a:xfrm>
          <a:prstGeom prst="rect">
            <a:avLst/>
          </a:prstGeom>
        </p:spPr>
        <p:txBody>
          <a:bodyPr vert="horz" lIns="91440" tIns="45720" rIns="91440" bIns="45720" rtlCol="0" anchorCtr="1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4F5652"/>
                </a:solidFill>
              </a:rPr>
              <a:t>Select area </a:t>
            </a:r>
            <a:r>
              <a:rPr lang="en-GB" dirty="0">
                <a:solidFill>
                  <a:srgbClr val="4F5652"/>
                </a:solidFill>
              </a:rPr>
              <a:t>of course for revision (e.g. Newton’s Laws)</a:t>
            </a: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endParaRPr lang="en-GB" dirty="0">
              <a:solidFill>
                <a:srgbClr val="4F5652"/>
              </a:solidFill>
            </a:endParaRP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4F5652"/>
                </a:solidFill>
              </a:rPr>
              <a:t>Read</a:t>
            </a:r>
            <a:r>
              <a:rPr lang="en-GB" dirty="0">
                <a:solidFill>
                  <a:srgbClr val="4F5652"/>
                </a:solidFill>
              </a:rPr>
              <a:t> and </a:t>
            </a:r>
            <a:r>
              <a:rPr lang="en-GB" b="1" u="sng" dirty="0">
                <a:solidFill>
                  <a:srgbClr val="4F5652"/>
                </a:solidFill>
              </a:rPr>
              <a:t>review</a:t>
            </a:r>
            <a:r>
              <a:rPr lang="en-GB" dirty="0">
                <a:solidFill>
                  <a:srgbClr val="4F5652"/>
                </a:solidFill>
              </a:rPr>
              <a:t> notes on that area (flashcards, mind maps, summary notes)</a:t>
            </a: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GB" dirty="0">
                <a:solidFill>
                  <a:srgbClr val="4F5652"/>
                </a:solidFill>
              </a:rPr>
              <a:t> </a:t>
            </a:r>
          </a:p>
        </p:txBody>
      </p:sp>
      <p:sp>
        <p:nvSpPr>
          <p:cNvPr id="15" name="Arrow: Down 3">
            <a:extLst>
              <a:ext uri="{FF2B5EF4-FFF2-40B4-BE49-F238E27FC236}">
                <a16:creationId xmlns:a16="http://schemas.microsoft.com/office/drawing/2014/main" id="{3C19D578-2F34-317E-C31A-A518872C6CB6}"/>
              </a:ext>
            </a:extLst>
          </p:cNvPr>
          <p:cNvSpPr/>
          <p:nvPr/>
        </p:nvSpPr>
        <p:spPr>
          <a:xfrm>
            <a:off x="5878284" y="1720714"/>
            <a:ext cx="435428" cy="539934"/>
          </a:xfrm>
          <a:custGeom>
            <a:avLst>
              <a:gd name="f0" fmla="val 1289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chemeClr val="accent2"/>
          </a:solidFill>
          <a:ln w="12701" cap="flat">
            <a:solidFill>
              <a:schemeClr val="bg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CB039A1-113D-21F9-AF38-080EE7397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18255"/>
            <a:ext cx="11085628" cy="1325563"/>
          </a:xfrm>
        </p:spPr>
        <p:txBody>
          <a:bodyPr/>
          <a:lstStyle/>
          <a:p>
            <a:r>
              <a:rPr lang="en-US" b="1" dirty="0">
                <a:solidFill>
                  <a:srgbClr val="1F6B27"/>
                </a:solidFill>
              </a:rPr>
              <a:t>Revision Advice</a:t>
            </a:r>
            <a:endParaRPr lang="en-GB" b="1" dirty="0">
              <a:solidFill>
                <a:srgbClr val="1F6B27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A579E71-B436-4366-DD69-E7A29705253F}"/>
              </a:ext>
            </a:extLst>
          </p:cNvPr>
          <p:cNvGrpSpPr/>
          <p:nvPr/>
        </p:nvGrpSpPr>
        <p:grpSpPr>
          <a:xfrm>
            <a:off x="195262" y="6262687"/>
            <a:ext cx="11801475" cy="615158"/>
            <a:chOff x="195262" y="6262687"/>
            <a:chExt cx="11801475" cy="615158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34D037D-F4C1-2025-9D83-0BDF29E7604E}"/>
                </a:ext>
              </a:extLst>
            </p:cNvPr>
            <p:cNvGrpSpPr/>
            <p:nvPr/>
          </p:nvGrpSpPr>
          <p:grpSpPr>
            <a:xfrm>
              <a:off x="195262" y="6375678"/>
              <a:ext cx="11801475" cy="369332"/>
              <a:chOff x="195262" y="6350794"/>
              <a:chExt cx="11801475" cy="369332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CB24F15-95A0-D97F-CDBC-91C8F36F91D7}"/>
                  </a:ext>
                </a:extLst>
              </p:cNvPr>
              <p:cNvSpPr txBox="1"/>
              <p:nvPr/>
            </p:nvSpPr>
            <p:spPr>
              <a:xfrm>
                <a:off x="8153400" y="6350794"/>
                <a:ext cx="93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1F6B27"/>
                    </a:solidFill>
                  </a:rPr>
                  <a:t>     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6668C44-8B81-8DBD-1B12-BB657D4968FB}"/>
                  </a:ext>
                </a:extLst>
              </p:cNvPr>
              <p:cNvSpPr txBox="1"/>
              <p:nvPr/>
            </p:nvSpPr>
            <p:spPr>
              <a:xfrm>
                <a:off x="10834239" y="6350794"/>
                <a:ext cx="11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Inclusion</a:t>
                </a:r>
                <a:endParaRPr lang="en-GB" b="1" dirty="0">
                  <a:solidFill>
                    <a:srgbClr val="419911"/>
                  </a:solidFill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0C059EE-9304-1049-91FA-872CC141CC92}"/>
                  </a:ext>
                </a:extLst>
              </p:cNvPr>
              <p:cNvSpPr txBox="1"/>
              <p:nvPr/>
            </p:nvSpPr>
            <p:spPr>
              <a:xfrm>
                <a:off x="195262" y="6350794"/>
                <a:ext cx="305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Ambition                                </a:t>
                </a:r>
                <a:r>
                  <a:rPr lang="en-US" b="1" dirty="0">
                    <a:solidFill>
                      <a:srgbClr val="1F6B27"/>
                    </a:solidFill>
                  </a:rPr>
                  <a:t>     </a:t>
                </a:r>
                <a:r>
                  <a:rPr lang="en-GB" dirty="0">
                    <a:solidFill>
                      <a:srgbClr val="1F6B27"/>
                    </a:solidFill>
                  </a:rPr>
                  <a:t>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6A1D487-A628-B9FB-5CF0-E56A85549D90}"/>
                </a:ext>
              </a:extLst>
            </p:cNvPr>
            <p:cNvSpPr txBox="1"/>
            <p:nvPr/>
          </p:nvSpPr>
          <p:spPr>
            <a:xfrm>
              <a:off x="4872128" y="6508513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Physics Department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965420E-736D-E7BA-7EA8-A74301097D31}"/>
                </a:ext>
              </a:extLst>
            </p:cNvPr>
            <p:cNvSpPr txBox="1"/>
            <p:nvPr/>
          </p:nvSpPr>
          <p:spPr>
            <a:xfrm>
              <a:off x="4872128" y="6262687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Lenzie Academy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2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3CD06B-CA16-0BB1-93E6-C6979A2E3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3C667C7-A96D-5B48-EB25-F05404C2BCC4}"/>
              </a:ext>
            </a:extLst>
          </p:cNvPr>
          <p:cNvSpPr/>
          <p:nvPr/>
        </p:nvSpPr>
        <p:spPr>
          <a:xfrm>
            <a:off x="0" y="6262688"/>
            <a:ext cx="12192000" cy="595312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6329FA4-18B8-95BB-3F43-DD0FFE5FA89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5" y="58069"/>
            <a:ext cx="1928625" cy="12857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B1584EA-934D-401F-B028-A5BC1CCFE0D5}"/>
              </a:ext>
            </a:extLst>
          </p:cNvPr>
          <p:cNvCxnSpPr>
            <a:cxnSpLocks/>
          </p:cNvCxnSpPr>
          <p:nvPr/>
        </p:nvCxnSpPr>
        <p:spPr>
          <a:xfrm>
            <a:off x="-97277" y="6262688"/>
            <a:ext cx="12289277" cy="0"/>
          </a:xfrm>
          <a:prstGeom prst="line">
            <a:avLst/>
          </a:prstGeom>
          <a:ln w="19050">
            <a:solidFill>
              <a:srgbClr val="1F6B2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EBBC2B72-2507-B8DB-1DD6-81B0664FA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18255"/>
            <a:ext cx="11085628" cy="1325563"/>
          </a:xfrm>
        </p:spPr>
        <p:txBody>
          <a:bodyPr/>
          <a:lstStyle/>
          <a:p>
            <a:r>
              <a:rPr lang="en-US" b="1" dirty="0">
                <a:solidFill>
                  <a:srgbClr val="1F6B27"/>
                </a:solidFill>
              </a:rPr>
              <a:t>Example: Mind Maps </a:t>
            </a:r>
            <a:endParaRPr lang="en-GB" b="1" dirty="0">
              <a:solidFill>
                <a:srgbClr val="1F6B27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2FC2FF-866F-F870-3519-396AE5561F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9988" y="1001949"/>
            <a:ext cx="7352024" cy="514774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1AEFB8D-82C4-3FC7-4A72-794B7AA479DA}"/>
              </a:ext>
            </a:extLst>
          </p:cNvPr>
          <p:cNvGrpSpPr/>
          <p:nvPr/>
        </p:nvGrpSpPr>
        <p:grpSpPr>
          <a:xfrm>
            <a:off x="195262" y="6262687"/>
            <a:ext cx="11801475" cy="615158"/>
            <a:chOff x="195262" y="6262687"/>
            <a:chExt cx="11801475" cy="61515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DEFDBF5-09FF-7308-D64B-EC547E04BFAF}"/>
                </a:ext>
              </a:extLst>
            </p:cNvPr>
            <p:cNvGrpSpPr/>
            <p:nvPr/>
          </p:nvGrpSpPr>
          <p:grpSpPr>
            <a:xfrm>
              <a:off x="195262" y="6375678"/>
              <a:ext cx="11801475" cy="369332"/>
              <a:chOff x="195262" y="6350794"/>
              <a:chExt cx="11801475" cy="36933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78384F2-8BF5-5B6C-0A8F-7A9C40A91F2F}"/>
                  </a:ext>
                </a:extLst>
              </p:cNvPr>
              <p:cNvSpPr txBox="1"/>
              <p:nvPr/>
            </p:nvSpPr>
            <p:spPr>
              <a:xfrm>
                <a:off x="8153400" y="6350794"/>
                <a:ext cx="93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1F6B27"/>
                    </a:solidFill>
                  </a:rPr>
                  <a:t>     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D9E1530-E863-B658-EBA0-4444BC970ABB}"/>
                  </a:ext>
                </a:extLst>
              </p:cNvPr>
              <p:cNvSpPr txBox="1"/>
              <p:nvPr/>
            </p:nvSpPr>
            <p:spPr>
              <a:xfrm>
                <a:off x="10834239" y="6350794"/>
                <a:ext cx="11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Inclusion</a:t>
                </a:r>
                <a:endParaRPr lang="en-GB" b="1" dirty="0">
                  <a:solidFill>
                    <a:srgbClr val="419911"/>
                  </a:solidFill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32C83B0-003A-E563-C2CA-700667ADB15C}"/>
                  </a:ext>
                </a:extLst>
              </p:cNvPr>
              <p:cNvSpPr txBox="1"/>
              <p:nvPr/>
            </p:nvSpPr>
            <p:spPr>
              <a:xfrm>
                <a:off x="195262" y="6350794"/>
                <a:ext cx="305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Ambition                                </a:t>
                </a:r>
                <a:r>
                  <a:rPr lang="en-US" b="1" dirty="0">
                    <a:solidFill>
                      <a:srgbClr val="1F6B27"/>
                    </a:solidFill>
                  </a:rPr>
                  <a:t>     </a:t>
                </a:r>
                <a:r>
                  <a:rPr lang="en-GB" dirty="0">
                    <a:solidFill>
                      <a:srgbClr val="1F6B27"/>
                    </a:solidFill>
                  </a:rPr>
                  <a:t>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CA637B-3B68-403E-60B3-1F336A4BD45D}"/>
                </a:ext>
              </a:extLst>
            </p:cNvPr>
            <p:cNvSpPr txBox="1"/>
            <p:nvPr/>
          </p:nvSpPr>
          <p:spPr>
            <a:xfrm>
              <a:off x="4872128" y="6508513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Physics Department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5623323-7CFF-2037-9DBA-7B55E7122D3B}"/>
                </a:ext>
              </a:extLst>
            </p:cNvPr>
            <p:cNvSpPr txBox="1"/>
            <p:nvPr/>
          </p:nvSpPr>
          <p:spPr>
            <a:xfrm>
              <a:off x="4872128" y="6262687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Lenzie Academy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840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993B4-5EEB-F490-FCC1-CAD667ACD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C7954E5-E780-F460-A90A-9F4F4F743E80}"/>
              </a:ext>
            </a:extLst>
          </p:cNvPr>
          <p:cNvSpPr/>
          <p:nvPr/>
        </p:nvSpPr>
        <p:spPr>
          <a:xfrm>
            <a:off x="0" y="6262688"/>
            <a:ext cx="12192000" cy="595312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E95B0DA-BA77-F443-8B42-A13D811BEFB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5" y="58069"/>
            <a:ext cx="1928625" cy="12857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4C42F08-7F95-CAB6-C436-751649DFD629}"/>
              </a:ext>
            </a:extLst>
          </p:cNvPr>
          <p:cNvCxnSpPr>
            <a:cxnSpLocks/>
          </p:cNvCxnSpPr>
          <p:nvPr/>
        </p:nvCxnSpPr>
        <p:spPr>
          <a:xfrm>
            <a:off x="-97277" y="6262688"/>
            <a:ext cx="12289277" cy="0"/>
          </a:xfrm>
          <a:prstGeom prst="line">
            <a:avLst/>
          </a:prstGeom>
          <a:ln w="19050">
            <a:solidFill>
              <a:srgbClr val="1F6B2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6018CF69-F3F3-BCE8-4C00-3FF3C6A14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18255"/>
            <a:ext cx="11085628" cy="1325563"/>
          </a:xfrm>
        </p:spPr>
        <p:txBody>
          <a:bodyPr/>
          <a:lstStyle/>
          <a:p>
            <a:r>
              <a:rPr lang="en-US" b="1" dirty="0">
                <a:solidFill>
                  <a:srgbClr val="1F6B27"/>
                </a:solidFill>
              </a:rPr>
              <a:t>Revision Advice</a:t>
            </a:r>
            <a:endParaRPr lang="en-GB" b="1" dirty="0">
              <a:solidFill>
                <a:srgbClr val="1F6B27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D0AA989-51C4-8119-4C33-7AB6260B7C38}"/>
              </a:ext>
            </a:extLst>
          </p:cNvPr>
          <p:cNvSpPr txBox="1">
            <a:spLocks/>
          </p:cNvSpPr>
          <p:nvPr/>
        </p:nvSpPr>
        <p:spPr>
          <a:xfrm>
            <a:off x="0" y="1314450"/>
            <a:ext cx="12192000" cy="5543550"/>
          </a:xfrm>
          <a:prstGeom prst="rect">
            <a:avLst/>
          </a:prstGeom>
        </p:spPr>
        <p:txBody>
          <a:bodyPr vert="horz" lIns="91440" tIns="45720" rIns="91440" bIns="45720" rtlCol="0" anchorCtr="1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4F5652"/>
                </a:solidFill>
              </a:rPr>
              <a:t>Select area </a:t>
            </a:r>
            <a:r>
              <a:rPr lang="en-GB" dirty="0">
                <a:solidFill>
                  <a:srgbClr val="4F5652"/>
                </a:solidFill>
              </a:rPr>
              <a:t>of course for revision (e.g. Newton’s Laws)</a:t>
            </a: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endParaRPr lang="en-GB" dirty="0">
              <a:solidFill>
                <a:srgbClr val="4F5652"/>
              </a:solidFill>
            </a:endParaRP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4F5652"/>
                </a:solidFill>
              </a:rPr>
              <a:t>Read</a:t>
            </a:r>
            <a:r>
              <a:rPr lang="en-GB" dirty="0">
                <a:solidFill>
                  <a:srgbClr val="4F5652"/>
                </a:solidFill>
              </a:rPr>
              <a:t> and </a:t>
            </a:r>
            <a:r>
              <a:rPr lang="en-GB" b="1" u="sng" dirty="0">
                <a:solidFill>
                  <a:srgbClr val="4F5652"/>
                </a:solidFill>
              </a:rPr>
              <a:t>review</a:t>
            </a:r>
            <a:r>
              <a:rPr lang="en-GB" dirty="0">
                <a:solidFill>
                  <a:srgbClr val="4F5652"/>
                </a:solidFill>
              </a:rPr>
              <a:t> notes on that area (flashcards, mind maps, summary notes)</a:t>
            </a: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endParaRPr lang="en-GB" dirty="0">
              <a:solidFill>
                <a:srgbClr val="4F5652"/>
              </a:solidFill>
            </a:endParaRP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GB" dirty="0">
                <a:solidFill>
                  <a:srgbClr val="4F5652"/>
                </a:solidFill>
              </a:rPr>
              <a:t>Try the associated </a:t>
            </a:r>
            <a:r>
              <a:rPr lang="en-GB" b="1" dirty="0">
                <a:solidFill>
                  <a:srgbClr val="4F5652"/>
                </a:solidFill>
              </a:rPr>
              <a:t>problems</a:t>
            </a:r>
            <a:r>
              <a:rPr lang="en-GB" dirty="0">
                <a:solidFill>
                  <a:srgbClr val="4F5652"/>
                </a:solidFill>
              </a:rPr>
              <a:t> (tutorials and then past papers)</a:t>
            </a: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10" name="Arrow: Down 3">
            <a:extLst>
              <a:ext uri="{FF2B5EF4-FFF2-40B4-BE49-F238E27FC236}">
                <a16:creationId xmlns:a16="http://schemas.microsoft.com/office/drawing/2014/main" id="{F5E28E14-5BC6-816D-A19A-89702B5678B1}"/>
              </a:ext>
            </a:extLst>
          </p:cNvPr>
          <p:cNvSpPr/>
          <p:nvPr/>
        </p:nvSpPr>
        <p:spPr>
          <a:xfrm>
            <a:off x="5878284" y="1720714"/>
            <a:ext cx="435428" cy="539934"/>
          </a:xfrm>
          <a:custGeom>
            <a:avLst>
              <a:gd name="f0" fmla="val 1289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chemeClr val="accent2"/>
          </a:solidFill>
          <a:ln w="12701" cap="flat">
            <a:solidFill>
              <a:schemeClr val="bg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Arrow: Down 4">
            <a:extLst>
              <a:ext uri="{FF2B5EF4-FFF2-40B4-BE49-F238E27FC236}">
                <a16:creationId xmlns:a16="http://schemas.microsoft.com/office/drawing/2014/main" id="{1D64027A-D803-B0CE-BCB1-8894240C337C}"/>
              </a:ext>
            </a:extLst>
          </p:cNvPr>
          <p:cNvSpPr/>
          <p:nvPr/>
        </p:nvSpPr>
        <p:spPr>
          <a:xfrm>
            <a:off x="5878284" y="2668382"/>
            <a:ext cx="435428" cy="539934"/>
          </a:xfrm>
          <a:custGeom>
            <a:avLst>
              <a:gd name="f0" fmla="val 1289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chemeClr val="accent2"/>
          </a:solidFill>
          <a:ln w="12701" cap="flat">
            <a:solidFill>
              <a:schemeClr val="bg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417660C-E1E9-6003-0008-387FCE2BE230}"/>
              </a:ext>
            </a:extLst>
          </p:cNvPr>
          <p:cNvGrpSpPr/>
          <p:nvPr/>
        </p:nvGrpSpPr>
        <p:grpSpPr>
          <a:xfrm>
            <a:off x="195262" y="6262687"/>
            <a:ext cx="11801475" cy="615158"/>
            <a:chOff x="195262" y="6262687"/>
            <a:chExt cx="11801475" cy="615158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12F7DA3-CC23-1FE8-3BE2-16EC6D47BB64}"/>
                </a:ext>
              </a:extLst>
            </p:cNvPr>
            <p:cNvGrpSpPr/>
            <p:nvPr/>
          </p:nvGrpSpPr>
          <p:grpSpPr>
            <a:xfrm>
              <a:off x="195262" y="6375678"/>
              <a:ext cx="11801475" cy="369332"/>
              <a:chOff x="195262" y="6350794"/>
              <a:chExt cx="11801475" cy="369332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08F6B52-350C-DFC2-3ACE-9C1EFAF8C419}"/>
                  </a:ext>
                </a:extLst>
              </p:cNvPr>
              <p:cNvSpPr txBox="1"/>
              <p:nvPr/>
            </p:nvSpPr>
            <p:spPr>
              <a:xfrm>
                <a:off x="8153400" y="6350794"/>
                <a:ext cx="93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1F6B27"/>
                    </a:solidFill>
                  </a:rPr>
                  <a:t>     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E73C202-1205-CBDF-80CC-4D77319F9C82}"/>
                  </a:ext>
                </a:extLst>
              </p:cNvPr>
              <p:cNvSpPr txBox="1"/>
              <p:nvPr/>
            </p:nvSpPr>
            <p:spPr>
              <a:xfrm>
                <a:off x="10834239" y="6350794"/>
                <a:ext cx="11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Inclusion</a:t>
                </a:r>
                <a:endParaRPr lang="en-GB" b="1" dirty="0">
                  <a:solidFill>
                    <a:srgbClr val="419911"/>
                  </a:solidFill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EDF6F3B-E66C-9C9F-5BC9-52FC1817F919}"/>
                  </a:ext>
                </a:extLst>
              </p:cNvPr>
              <p:cNvSpPr txBox="1"/>
              <p:nvPr/>
            </p:nvSpPr>
            <p:spPr>
              <a:xfrm>
                <a:off x="195262" y="6350794"/>
                <a:ext cx="305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Ambition                                </a:t>
                </a:r>
                <a:r>
                  <a:rPr lang="en-US" b="1" dirty="0">
                    <a:solidFill>
                      <a:srgbClr val="1F6B27"/>
                    </a:solidFill>
                  </a:rPr>
                  <a:t>     </a:t>
                </a:r>
                <a:r>
                  <a:rPr lang="en-GB" dirty="0">
                    <a:solidFill>
                      <a:srgbClr val="1F6B27"/>
                    </a:solidFill>
                  </a:rPr>
                  <a:t>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1FBEC04-9B60-087B-2E2F-A9B8B8378A83}"/>
                </a:ext>
              </a:extLst>
            </p:cNvPr>
            <p:cNvSpPr txBox="1"/>
            <p:nvPr/>
          </p:nvSpPr>
          <p:spPr>
            <a:xfrm>
              <a:off x="4872128" y="6508513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Physics Department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64A848A-A420-A71D-D02B-48B740F51243}"/>
                </a:ext>
              </a:extLst>
            </p:cNvPr>
            <p:cNvSpPr txBox="1"/>
            <p:nvPr/>
          </p:nvSpPr>
          <p:spPr>
            <a:xfrm>
              <a:off x="4872128" y="6262687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Lenzie Academy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752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66F6D-C5ED-98F9-7EA8-8E0BAFC43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E04418C-A1B1-AA00-E6AB-8F23E24D2F4C}"/>
              </a:ext>
            </a:extLst>
          </p:cNvPr>
          <p:cNvSpPr/>
          <p:nvPr/>
        </p:nvSpPr>
        <p:spPr>
          <a:xfrm>
            <a:off x="0" y="6262688"/>
            <a:ext cx="12192000" cy="595312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C9BC41B-CFE1-67D7-0521-75DE302E09E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5" y="58069"/>
            <a:ext cx="1928625" cy="12857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E44B2B5-353B-4178-95D4-110B82E25B7A}"/>
              </a:ext>
            </a:extLst>
          </p:cNvPr>
          <p:cNvCxnSpPr>
            <a:cxnSpLocks/>
          </p:cNvCxnSpPr>
          <p:nvPr/>
        </p:nvCxnSpPr>
        <p:spPr>
          <a:xfrm>
            <a:off x="-97277" y="6262688"/>
            <a:ext cx="12289277" cy="0"/>
          </a:xfrm>
          <a:prstGeom prst="line">
            <a:avLst/>
          </a:prstGeom>
          <a:ln w="19050">
            <a:solidFill>
              <a:srgbClr val="1F6B2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03FED530-C63C-A7B4-259A-4AFA185DB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18255"/>
            <a:ext cx="11085628" cy="1325563"/>
          </a:xfrm>
        </p:spPr>
        <p:txBody>
          <a:bodyPr/>
          <a:lstStyle/>
          <a:p>
            <a:r>
              <a:rPr lang="en-US" b="1" dirty="0">
                <a:solidFill>
                  <a:srgbClr val="1F6B27"/>
                </a:solidFill>
              </a:rPr>
              <a:t>Tutorials</a:t>
            </a:r>
            <a:endParaRPr lang="en-GB" b="1" dirty="0">
              <a:solidFill>
                <a:srgbClr val="1F6B27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2428F77-9F73-B133-8E2D-36441807F4BC}"/>
              </a:ext>
            </a:extLst>
          </p:cNvPr>
          <p:cNvSpPr txBox="1">
            <a:spLocks/>
          </p:cNvSpPr>
          <p:nvPr/>
        </p:nvSpPr>
        <p:spPr>
          <a:xfrm>
            <a:off x="195261" y="1286811"/>
            <a:ext cx="6805614" cy="508886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500" dirty="0">
                <a:solidFill>
                  <a:srgbClr val="4F5652"/>
                </a:solidFill>
              </a:rPr>
              <a:t>All pupils given physical booklets with answers on the back pages. </a:t>
            </a:r>
          </a:p>
          <a:p>
            <a:endParaRPr lang="en-GB" sz="3500" dirty="0">
              <a:solidFill>
                <a:srgbClr val="4F5652"/>
              </a:solidFill>
            </a:endParaRPr>
          </a:p>
          <a:p>
            <a:r>
              <a:rPr lang="en-GB" sz="3500" dirty="0">
                <a:solidFill>
                  <a:srgbClr val="4F5652"/>
                </a:solidFill>
              </a:rPr>
              <a:t>Problem practice is key to success in Physics.</a:t>
            </a:r>
          </a:p>
          <a:p>
            <a:endParaRPr lang="en-GB" sz="3500" dirty="0">
              <a:solidFill>
                <a:srgbClr val="4F5652"/>
              </a:solidFill>
            </a:endParaRPr>
          </a:p>
          <a:p>
            <a:r>
              <a:rPr lang="en-GB" sz="3500" dirty="0">
                <a:solidFill>
                  <a:srgbClr val="4F5652"/>
                </a:solidFill>
              </a:rPr>
              <a:t>Increasing in difficulty with some past paper questions at the end.</a:t>
            </a:r>
          </a:p>
          <a:p>
            <a:endParaRPr lang="en-GB" sz="3500" dirty="0">
              <a:solidFill>
                <a:srgbClr val="4F5652"/>
              </a:solidFill>
            </a:endParaRPr>
          </a:p>
          <a:p>
            <a:r>
              <a:rPr lang="en-GB" sz="3500" dirty="0">
                <a:solidFill>
                  <a:srgbClr val="4F5652"/>
                </a:solidFill>
              </a:rPr>
              <a:t>Digital copies on the class Teams pages.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E4068A-1640-23C4-68BC-6E6CBDA7ED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204" y="1456807"/>
            <a:ext cx="3173284" cy="4493556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44863F8-8678-0DE5-BBED-1361DEBAA708}"/>
              </a:ext>
            </a:extLst>
          </p:cNvPr>
          <p:cNvGrpSpPr/>
          <p:nvPr/>
        </p:nvGrpSpPr>
        <p:grpSpPr>
          <a:xfrm>
            <a:off x="195262" y="6262687"/>
            <a:ext cx="11801475" cy="615158"/>
            <a:chOff x="195262" y="6262687"/>
            <a:chExt cx="11801475" cy="61515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485B009-2AA8-DDC8-BF7E-7E34D447A837}"/>
                </a:ext>
              </a:extLst>
            </p:cNvPr>
            <p:cNvGrpSpPr/>
            <p:nvPr/>
          </p:nvGrpSpPr>
          <p:grpSpPr>
            <a:xfrm>
              <a:off x="195262" y="6375678"/>
              <a:ext cx="11801475" cy="369332"/>
              <a:chOff x="195262" y="6350794"/>
              <a:chExt cx="11801475" cy="369332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CAFA017-E0C3-12E4-D2F3-65E6FAC1716C}"/>
                  </a:ext>
                </a:extLst>
              </p:cNvPr>
              <p:cNvSpPr txBox="1"/>
              <p:nvPr/>
            </p:nvSpPr>
            <p:spPr>
              <a:xfrm>
                <a:off x="8153400" y="6350794"/>
                <a:ext cx="93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1F6B27"/>
                    </a:solidFill>
                  </a:rPr>
                  <a:t>     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A1B8F1E-FE91-3F45-C6C4-62AB4CF8A90A}"/>
                  </a:ext>
                </a:extLst>
              </p:cNvPr>
              <p:cNvSpPr txBox="1"/>
              <p:nvPr/>
            </p:nvSpPr>
            <p:spPr>
              <a:xfrm>
                <a:off x="10834239" y="6350794"/>
                <a:ext cx="11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Inclusion</a:t>
                </a:r>
                <a:endParaRPr lang="en-GB" b="1" dirty="0">
                  <a:solidFill>
                    <a:srgbClr val="419911"/>
                  </a:solidFill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5A5964D-2953-38BE-DE95-88993045A5D3}"/>
                  </a:ext>
                </a:extLst>
              </p:cNvPr>
              <p:cNvSpPr txBox="1"/>
              <p:nvPr/>
            </p:nvSpPr>
            <p:spPr>
              <a:xfrm>
                <a:off x="195262" y="6350794"/>
                <a:ext cx="305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Ambition                                </a:t>
                </a:r>
                <a:r>
                  <a:rPr lang="en-US" b="1" dirty="0">
                    <a:solidFill>
                      <a:srgbClr val="1F6B27"/>
                    </a:solidFill>
                  </a:rPr>
                  <a:t>     </a:t>
                </a:r>
                <a:r>
                  <a:rPr lang="en-GB" dirty="0">
                    <a:solidFill>
                      <a:srgbClr val="1F6B27"/>
                    </a:solidFill>
                  </a:rPr>
                  <a:t>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F3892FD-0B9F-86E5-7039-086BA260E2FC}"/>
                </a:ext>
              </a:extLst>
            </p:cNvPr>
            <p:cNvSpPr txBox="1"/>
            <p:nvPr/>
          </p:nvSpPr>
          <p:spPr>
            <a:xfrm>
              <a:off x="4872128" y="6508513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Physics Department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9496663-53A3-1894-27BE-F6B94E2DB181}"/>
                </a:ext>
              </a:extLst>
            </p:cNvPr>
            <p:cNvSpPr txBox="1"/>
            <p:nvPr/>
          </p:nvSpPr>
          <p:spPr>
            <a:xfrm>
              <a:off x="4872128" y="6262687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Lenzie Academy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95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5F6E9-9CCA-B57B-99AE-D6B775A2C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2DF1E2F-5B1A-8419-9078-F1C0DE7713BD}"/>
              </a:ext>
            </a:extLst>
          </p:cNvPr>
          <p:cNvSpPr/>
          <p:nvPr/>
        </p:nvSpPr>
        <p:spPr>
          <a:xfrm>
            <a:off x="0" y="6262688"/>
            <a:ext cx="12192000" cy="595312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0E4A2CB-0209-1C10-AEE7-45351771263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5" y="58069"/>
            <a:ext cx="1928625" cy="12857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43D14EA-CB66-5BCE-5A77-5890925293DC}"/>
              </a:ext>
            </a:extLst>
          </p:cNvPr>
          <p:cNvCxnSpPr>
            <a:cxnSpLocks/>
          </p:cNvCxnSpPr>
          <p:nvPr/>
        </p:nvCxnSpPr>
        <p:spPr>
          <a:xfrm>
            <a:off x="-97277" y="6262688"/>
            <a:ext cx="12289277" cy="0"/>
          </a:xfrm>
          <a:prstGeom prst="line">
            <a:avLst/>
          </a:prstGeom>
          <a:ln w="19050">
            <a:solidFill>
              <a:srgbClr val="1F6B2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443D5FCF-2744-0101-88ED-83A8DC7E7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18255"/>
            <a:ext cx="11085628" cy="1325563"/>
          </a:xfrm>
        </p:spPr>
        <p:txBody>
          <a:bodyPr/>
          <a:lstStyle/>
          <a:p>
            <a:r>
              <a:rPr lang="en-US" b="1" dirty="0">
                <a:solidFill>
                  <a:srgbClr val="1F6B27"/>
                </a:solidFill>
              </a:rPr>
              <a:t>Past Papers</a:t>
            </a:r>
            <a:endParaRPr lang="en-GB" b="1" dirty="0">
              <a:solidFill>
                <a:srgbClr val="1F6B27"/>
              </a:solidFill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95173710-9924-2085-D83C-C822993DF7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899" y="997029"/>
            <a:ext cx="8562975" cy="516865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A30D52D-4A1A-F554-99D9-B876BAEBAD45}"/>
              </a:ext>
            </a:extLst>
          </p:cNvPr>
          <p:cNvSpPr/>
          <p:nvPr/>
        </p:nvSpPr>
        <p:spPr>
          <a:xfrm>
            <a:off x="1554520" y="1101115"/>
            <a:ext cx="3598688" cy="1327760"/>
          </a:xfrm>
          <a:prstGeom prst="rect">
            <a:avLst/>
          </a:prstGeom>
          <a:noFill/>
          <a:ln w="38103" cap="flat">
            <a:solidFill>
              <a:srgbClr val="FF0000"/>
            </a:solidFill>
            <a:custDash>
              <a:ds d="100000" sp="100000"/>
            </a:custDash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E653E9B-D772-88C0-9E7E-091DF11392D2}"/>
              </a:ext>
            </a:extLst>
          </p:cNvPr>
          <p:cNvGrpSpPr/>
          <p:nvPr/>
        </p:nvGrpSpPr>
        <p:grpSpPr>
          <a:xfrm>
            <a:off x="195262" y="6262687"/>
            <a:ext cx="11801475" cy="615158"/>
            <a:chOff x="195262" y="6262687"/>
            <a:chExt cx="11801475" cy="61515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1F53787-0D8C-1657-84D4-081B12E7C21F}"/>
                </a:ext>
              </a:extLst>
            </p:cNvPr>
            <p:cNvGrpSpPr/>
            <p:nvPr/>
          </p:nvGrpSpPr>
          <p:grpSpPr>
            <a:xfrm>
              <a:off x="195262" y="6375678"/>
              <a:ext cx="11801475" cy="369332"/>
              <a:chOff x="195262" y="6350794"/>
              <a:chExt cx="11801475" cy="369332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E7AAFDC-2EB2-9005-1CCA-1C3E105600EF}"/>
                  </a:ext>
                </a:extLst>
              </p:cNvPr>
              <p:cNvSpPr txBox="1"/>
              <p:nvPr/>
            </p:nvSpPr>
            <p:spPr>
              <a:xfrm>
                <a:off x="8153400" y="6350794"/>
                <a:ext cx="93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1F6B27"/>
                    </a:solidFill>
                  </a:rPr>
                  <a:t>     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B4A0F1C-CCFC-19BD-7F37-2DAAC05F4BAA}"/>
                  </a:ext>
                </a:extLst>
              </p:cNvPr>
              <p:cNvSpPr txBox="1"/>
              <p:nvPr/>
            </p:nvSpPr>
            <p:spPr>
              <a:xfrm>
                <a:off x="10834239" y="6350794"/>
                <a:ext cx="11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Inclusion</a:t>
                </a:r>
                <a:endParaRPr lang="en-GB" b="1" dirty="0">
                  <a:solidFill>
                    <a:srgbClr val="419911"/>
                  </a:solidFill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364A74E-EEB0-B822-0677-A2DAA9534A76}"/>
                  </a:ext>
                </a:extLst>
              </p:cNvPr>
              <p:cNvSpPr txBox="1"/>
              <p:nvPr/>
            </p:nvSpPr>
            <p:spPr>
              <a:xfrm>
                <a:off x="195262" y="6350794"/>
                <a:ext cx="305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Ambition                                </a:t>
                </a:r>
                <a:r>
                  <a:rPr lang="en-US" b="1" dirty="0">
                    <a:solidFill>
                      <a:srgbClr val="1F6B27"/>
                    </a:solidFill>
                  </a:rPr>
                  <a:t>     </a:t>
                </a:r>
                <a:r>
                  <a:rPr lang="en-GB" dirty="0">
                    <a:solidFill>
                      <a:srgbClr val="1F6B27"/>
                    </a:solidFill>
                  </a:rPr>
                  <a:t>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5107857-8650-9EEF-A499-B4BAEFE64D7E}"/>
                </a:ext>
              </a:extLst>
            </p:cNvPr>
            <p:cNvSpPr txBox="1"/>
            <p:nvPr/>
          </p:nvSpPr>
          <p:spPr>
            <a:xfrm>
              <a:off x="4872128" y="6508513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Physics Department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A2387F7-B98F-6EE3-728E-50E359A79186}"/>
                </a:ext>
              </a:extLst>
            </p:cNvPr>
            <p:cNvSpPr txBox="1"/>
            <p:nvPr/>
          </p:nvSpPr>
          <p:spPr>
            <a:xfrm>
              <a:off x="4872128" y="6262687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Lenzie Academy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71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28DA2-FA3F-5321-A8CB-C10971F4E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C6FE13B-81FC-B9BC-C111-4120CF7015FB}"/>
              </a:ext>
            </a:extLst>
          </p:cNvPr>
          <p:cNvSpPr/>
          <p:nvPr/>
        </p:nvSpPr>
        <p:spPr>
          <a:xfrm>
            <a:off x="0" y="6262688"/>
            <a:ext cx="12192000" cy="595312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62E855A-4787-4C77-38BA-B5E145D7DD5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5" y="58069"/>
            <a:ext cx="1928625" cy="12857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271BC1A-B8DA-09B5-8EBF-54EE812DC364}"/>
              </a:ext>
            </a:extLst>
          </p:cNvPr>
          <p:cNvCxnSpPr>
            <a:cxnSpLocks/>
          </p:cNvCxnSpPr>
          <p:nvPr/>
        </p:nvCxnSpPr>
        <p:spPr>
          <a:xfrm>
            <a:off x="-97277" y="6262688"/>
            <a:ext cx="12289277" cy="0"/>
          </a:xfrm>
          <a:prstGeom prst="line">
            <a:avLst/>
          </a:prstGeom>
          <a:ln w="19050">
            <a:solidFill>
              <a:srgbClr val="1F6B2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D0E906BE-C4A0-A1F5-763D-C67B56CA4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18255"/>
            <a:ext cx="11085628" cy="1325563"/>
          </a:xfrm>
        </p:spPr>
        <p:txBody>
          <a:bodyPr/>
          <a:lstStyle/>
          <a:p>
            <a:r>
              <a:rPr lang="en-US" b="1" dirty="0">
                <a:solidFill>
                  <a:srgbClr val="1F6B27"/>
                </a:solidFill>
              </a:rPr>
              <a:t>Past Papers</a:t>
            </a:r>
            <a:endParaRPr lang="en-GB" b="1" dirty="0">
              <a:solidFill>
                <a:srgbClr val="1F6B27"/>
              </a:solidFill>
            </a:endParaRPr>
          </a:p>
        </p:txBody>
      </p:sp>
      <p:pic>
        <p:nvPicPr>
          <p:cNvPr id="2" name="Picture 12">
            <a:extLst>
              <a:ext uri="{FF2B5EF4-FFF2-40B4-BE49-F238E27FC236}">
                <a16:creationId xmlns:a16="http://schemas.microsoft.com/office/drawing/2014/main" id="{528CAB93-0967-4BE8-81B7-A50BD47E54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110" y="1323407"/>
            <a:ext cx="9634575" cy="348927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3">
            <a:extLst>
              <a:ext uri="{FF2B5EF4-FFF2-40B4-BE49-F238E27FC236}">
                <a16:creationId xmlns:a16="http://schemas.microsoft.com/office/drawing/2014/main" id="{E9C9BA85-377C-5D34-BED8-0576DBE9C3B9}"/>
              </a:ext>
            </a:extLst>
          </p:cNvPr>
          <p:cNvSpPr txBox="1"/>
          <p:nvPr/>
        </p:nvSpPr>
        <p:spPr>
          <a:xfrm>
            <a:off x="2094412" y="5040618"/>
            <a:ext cx="8003176" cy="10772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4F565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Full past papers and a link to old past papers is provided on 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F565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class Teams pages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4F565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8C1B4FF-1485-CDE9-38B4-A2B3EFFF77AB}"/>
              </a:ext>
            </a:extLst>
          </p:cNvPr>
          <p:cNvGrpSpPr/>
          <p:nvPr/>
        </p:nvGrpSpPr>
        <p:grpSpPr>
          <a:xfrm>
            <a:off x="195262" y="6262687"/>
            <a:ext cx="11801475" cy="615158"/>
            <a:chOff x="195262" y="6262687"/>
            <a:chExt cx="11801475" cy="61515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CA695EB-F073-1666-23D8-25DE7FABE33F}"/>
                </a:ext>
              </a:extLst>
            </p:cNvPr>
            <p:cNvGrpSpPr/>
            <p:nvPr/>
          </p:nvGrpSpPr>
          <p:grpSpPr>
            <a:xfrm>
              <a:off x="195262" y="6375678"/>
              <a:ext cx="11801475" cy="369332"/>
              <a:chOff x="195262" y="6350794"/>
              <a:chExt cx="11801475" cy="369332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0DC01FC-DD85-004B-8F0A-C05E349B99DA}"/>
                  </a:ext>
                </a:extLst>
              </p:cNvPr>
              <p:cNvSpPr txBox="1"/>
              <p:nvPr/>
            </p:nvSpPr>
            <p:spPr>
              <a:xfrm>
                <a:off x="8153400" y="6350794"/>
                <a:ext cx="93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1F6B27"/>
                    </a:solidFill>
                  </a:rPr>
                  <a:t>     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F475460-5FE3-E5AD-3206-56D31EC48408}"/>
                  </a:ext>
                </a:extLst>
              </p:cNvPr>
              <p:cNvSpPr txBox="1"/>
              <p:nvPr/>
            </p:nvSpPr>
            <p:spPr>
              <a:xfrm>
                <a:off x="10834239" y="6350794"/>
                <a:ext cx="11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Inclusion</a:t>
                </a:r>
                <a:endParaRPr lang="en-GB" b="1" dirty="0">
                  <a:solidFill>
                    <a:srgbClr val="419911"/>
                  </a:solidFill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7A132BC-B31B-1CF5-32DD-79BA45D481FE}"/>
                  </a:ext>
                </a:extLst>
              </p:cNvPr>
              <p:cNvSpPr txBox="1"/>
              <p:nvPr/>
            </p:nvSpPr>
            <p:spPr>
              <a:xfrm>
                <a:off x="195262" y="6350794"/>
                <a:ext cx="305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Ambition                                </a:t>
                </a:r>
                <a:r>
                  <a:rPr lang="en-US" b="1" dirty="0">
                    <a:solidFill>
                      <a:srgbClr val="1F6B27"/>
                    </a:solidFill>
                  </a:rPr>
                  <a:t>     </a:t>
                </a:r>
                <a:r>
                  <a:rPr lang="en-GB" dirty="0">
                    <a:solidFill>
                      <a:srgbClr val="1F6B27"/>
                    </a:solidFill>
                  </a:rPr>
                  <a:t>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049AA51-57F7-E110-98C1-A6AAD101815B}"/>
                </a:ext>
              </a:extLst>
            </p:cNvPr>
            <p:cNvSpPr txBox="1"/>
            <p:nvPr/>
          </p:nvSpPr>
          <p:spPr>
            <a:xfrm>
              <a:off x="4872128" y="6508513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Physics Department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366E23B-AFD9-95CD-EDFD-009559DE2DFA}"/>
                </a:ext>
              </a:extLst>
            </p:cNvPr>
            <p:cNvSpPr txBox="1"/>
            <p:nvPr/>
          </p:nvSpPr>
          <p:spPr>
            <a:xfrm>
              <a:off x="4872128" y="6262687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Lenzie Academy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9BB33F0E-8D9A-72A6-65CE-163F2F9636ED}"/>
              </a:ext>
            </a:extLst>
          </p:cNvPr>
          <p:cNvSpPr/>
          <p:nvPr/>
        </p:nvSpPr>
        <p:spPr>
          <a:xfrm>
            <a:off x="5637786" y="3992460"/>
            <a:ext cx="409575" cy="323156"/>
          </a:xfrm>
          <a:prstGeom prst="rect">
            <a:avLst/>
          </a:pr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1F6B27"/>
              </a:highligh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DB5DD1E-A802-033C-4911-1C573B86B927}"/>
              </a:ext>
            </a:extLst>
          </p:cNvPr>
          <p:cNvSpPr/>
          <p:nvPr/>
        </p:nvSpPr>
        <p:spPr>
          <a:xfrm>
            <a:off x="6782259" y="3591152"/>
            <a:ext cx="1166353" cy="323156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1F6B27"/>
              </a:highligh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78A6DCE-4234-78CC-A00D-A0B9B3E034FC}"/>
              </a:ext>
            </a:extLst>
          </p:cNvPr>
          <p:cNvSpPr/>
          <p:nvPr/>
        </p:nvSpPr>
        <p:spPr>
          <a:xfrm>
            <a:off x="6782259" y="3992460"/>
            <a:ext cx="885366" cy="323156"/>
          </a:xfrm>
          <a:prstGeom prst="rect">
            <a:avLst/>
          </a:pr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1F6B27"/>
              </a:highligh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35D36CD-DD1B-97FA-FD1D-C585A0A235E7}"/>
              </a:ext>
            </a:extLst>
          </p:cNvPr>
          <p:cNvSpPr/>
          <p:nvPr/>
        </p:nvSpPr>
        <p:spPr>
          <a:xfrm>
            <a:off x="6782258" y="4450862"/>
            <a:ext cx="1085391" cy="323156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1F6B27"/>
              </a:highligh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D749CA5-C5E7-D8CC-8BA7-1106620D678D}"/>
              </a:ext>
            </a:extLst>
          </p:cNvPr>
          <p:cNvSpPr/>
          <p:nvPr/>
        </p:nvSpPr>
        <p:spPr>
          <a:xfrm>
            <a:off x="8229599" y="3992460"/>
            <a:ext cx="419101" cy="323156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1F6B27"/>
              </a:highlight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04F0433-5D2F-353D-8C4B-649253C705AA}"/>
              </a:ext>
            </a:extLst>
          </p:cNvPr>
          <p:cNvSpPr/>
          <p:nvPr/>
        </p:nvSpPr>
        <p:spPr>
          <a:xfrm>
            <a:off x="8676059" y="3993251"/>
            <a:ext cx="409575" cy="323156"/>
          </a:xfrm>
          <a:prstGeom prst="rect">
            <a:avLst/>
          </a:pr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1F6B27"/>
              </a:highlight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A9AC510-CCDC-75BC-C959-DD8CB03DD03C}"/>
              </a:ext>
            </a:extLst>
          </p:cNvPr>
          <p:cNvSpPr/>
          <p:nvPr/>
        </p:nvSpPr>
        <p:spPr>
          <a:xfrm>
            <a:off x="9391907" y="3992460"/>
            <a:ext cx="1028443" cy="323156"/>
          </a:xfrm>
          <a:prstGeom prst="rect">
            <a:avLst/>
          </a:pr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1F6B27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21500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0" grpId="0" animBg="1"/>
      <p:bldP spid="23" grpId="0" animBg="1"/>
      <p:bldP spid="25" grpId="0" animBg="1"/>
      <p:bldP spid="27" grpId="0" animBg="1"/>
      <p:bldP spid="33" grpId="0" animBg="1"/>
      <p:bldP spid="35" grpId="0" animBg="1"/>
      <p:bldP spid="3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58A34-6A46-A271-5D2F-9AD8C96D1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A496321-94EB-7FAB-45C4-C449B95CB34E}"/>
              </a:ext>
            </a:extLst>
          </p:cNvPr>
          <p:cNvSpPr/>
          <p:nvPr/>
        </p:nvSpPr>
        <p:spPr>
          <a:xfrm>
            <a:off x="0" y="6262688"/>
            <a:ext cx="12192000" cy="595312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78153D6-99CD-3D48-CF6C-B03FE1F06EE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5" y="58069"/>
            <a:ext cx="1928625" cy="12857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436770F-72E6-82FE-965A-8E00D1D35875}"/>
              </a:ext>
            </a:extLst>
          </p:cNvPr>
          <p:cNvCxnSpPr>
            <a:cxnSpLocks/>
          </p:cNvCxnSpPr>
          <p:nvPr/>
        </p:nvCxnSpPr>
        <p:spPr>
          <a:xfrm>
            <a:off x="-97277" y="6262688"/>
            <a:ext cx="12289277" cy="0"/>
          </a:xfrm>
          <a:prstGeom prst="line">
            <a:avLst/>
          </a:prstGeom>
          <a:ln w="19050">
            <a:solidFill>
              <a:srgbClr val="1F6B2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8C5CA412-47FD-54FC-C9F0-096124C02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18255"/>
            <a:ext cx="11085628" cy="1325563"/>
          </a:xfrm>
        </p:spPr>
        <p:txBody>
          <a:bodyPr/>
          <a:lstStyle/>
          <a:p>
            <a:r>
              <a:rPr lang="en-US" b="1" dirty="0">
                <a:solidFill>
                  <a:srgbClr val="1F6B27"/>
                </a:solidFill>
              </a:rPr>
              <a:t>Revision Advice</a:t>
            </a:r>
            <a:endParaRPr lang="en-GB" b="1" dirty="0">
              <a:solidFill>
                <a:srgbClr val="1F6B27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A2395F3-2B75-FBC3-09E2-590E91998FCE}"/>
              </a:ext>
            </a:extLst>
          </p:cNvPr>
          <p:cNvSpPr txBox="1">
            <a:spLocks/>
          </p:cNvSpPr>
          <p:nvPr/>
        </p:nvSpPr>
        <p:spPr>
          <a:xfrm>
            <a:off x="0" y="1070371"/>
            <a:ext cx="12192000" cy="5543550"/>
          </a:xfrm>
          <a:prstGeom prst="rect">
            <a:avLst/>
          </a:prstGeom>
        </p:spPr>
        <p:txBody>
          <a:bodyPr vert="horz" lIns="91440" tIns="45720" rIns="91440" bIns="45720" rtlCol="0" anchorCtr="1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4F5652"/>
                </a:solidFill>
              </a:rPr>
              <a:t>Select area </a:t>
            </a:r>
            <a:r>
              <a:rPr lang="en-GB" dirty="0">
                <a:solidFill>
                  <a:srgbClr val="4F5652"/>
                </a:solidFill>
              </a:rPr>
              <a:t>of course for revision (e.g. Newtons Law’s)</a:t>
            </a: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endParaRPr lang="en-GB" dirty="0">
              <a:solidFill>
                <a:srgbClr val="4F5652"/>
              </a:solidFill>
            </a:endParaRP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4F5652"/>
                </a:solidFill>
              </a:rPr>
              <a:t>Read</a:t>
            </a:r>
            <a:r>
              <a:rPr lang="en-GB" dirty="0">
                <a:solidFill>
                  <a:srgbClr val="4F5652"/>
                </a:solidFill>
              </a:rPr>
              <a:t> and </a:t>
            </a:r>
            <a:r>
              <a:rPr lang="en-GB" b="1" u="sng" dirty="0">
                <a:solidFill>
                  <a:srgbClr val="4F5652"/>
                </a:solidFill>
              </a:rPr>
              <a:t>review</a:t>
            </a:r>
            <a:r>
              <a:rPr lang="en-GB" dirty="0">
                <a:solidFill>
                  <a:srgbClr val="4F5652"/>
                </a:solidFill>
              </a:rPr>
              <a:t> notes on that area (flashcards, mind maps, summary notes)</a:t>
            </a: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endParaRPr lang="en-GB" dirty="0">
              <a:solidFill>
                <a:srgbClr val="4F5652"/>
              </a:solidFill>
            </a:endParaRP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GB" dirty="0">
                <a:solidFill>
                  <a:srgbClr val="4F5652"/>
                </a:solidFill>
              </a:rPr>
              <a:t>Try the associated </a:t>
            </a:r>
            <a:r>
              <a:rPr lang="en-GB" b="1" dirty="0">
                <a:solidFill>
                  <a:srgbClr val="4F5652"/>
                </a:solidFill>
              </a:rPr>
              <a:t>problems</a:t>
            </a:r>
            <a:r>
              <a:rPr lang="en-GB" dirty="0">
                <a:solidFill>
                  <a:srgbClr val="4F5652"/>
                </a:solidFill>
              </a:rPr>
              <a:t> (tutorials and then past papers)</a:t>
            </a: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endParaRPr lang="en-GB" dirty="0">
              <a:solidFill>
                <a:srgbClr val="4F5652"/>
              </a:solidFill>
            </a:endParaRP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GB" dirty="0">
                <a:solidFill>
                  <a:srgbClr val="4F5652"/>
                </a:solidFill>
              </a:rPr>
              <a:t>Move on to the next area. </a:t>
            </a: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endParaRPr lang="en-GB" dirty="0">
              <a:solidFill>
                <a:srgbClr val="4F5652"/>
              </a:solidFill>
            </a:endParaRP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GB" dirty="0">
                <a:solidFill>
                  <a:srgbClr val="4F5652"/>
                </a:solidFill>
              </a:rPr>
              <a:t>Complete </a:t>
            </a:r>
            <a:r>
              <a:rPr lang="en-GB" b="1" dirty="0">
                <a:solidFill>
                  <a:srgbClr val="4F5652"/>
                </a:solidFill>
              </a:rPr>
              <a:t>full past papers </a:t>
            </a:r>
            <a:r>
              <a:rPr lang="en-GB" dirty="0">
                <a:solidFill>
                  <a:srgbClr val="4F5652"/>
                </a:solidFill>
              </a:rPr>
              <a:t>(timed) and log results. </a:t>
            </a:r>
          </a:p>
        </p:txBody>
      </p:sp>
      <p:sp>
        <p:nvSpPr>
          <p:cNvPr id="10" name="Arrow: Down 3">
            <a:extLst>
              <a:ext uri="{FF2B5EF4-FFF2-40B4-BE49-F238E27FC236}">
                <a16:creationId xmlns:a16="http://schemas.microsoft.com/office/drawing/2014/main" id="{3B8FC727-8C9B-FA11-E583-1A4CE573790A}"/>
              </a:ext>
            </a:extLst>
          </p:cNvPr>
          <p:cNvSpPr/>
          <p:nvPr/>
        </p:nvSpPr>
        <p:spPr>
          <a:xfrm>
            <a:off x="5878284" y="1476635"/>
            <a:ext cx="435428" cy="539934"/>
          </a:xfrm>
          <a:custGeom>
            <a:avLst>
              <a:gd name="f0" fmla="val 1289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chemeClr val="accent2"/>
          </a:solidFill>
          <a:ln w="12701" cap="flat">
            <a:solidFill>
              <a:schemeClr val="bg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Arrow: Down 4">
            <a:extLst>
              <a:ext uri="{FF2B5EF4-FFF2-40B4-BE49-F238E27FC236}">
                <a16:creationId xmlns:a16="http://schemas.microsoft.com/office/drawing/2014/main" id="{E453024B-37CB-0136-5F1A-0BA75A875101}"/>
              </a:ext>
            </a:extLst>
          </p:cNvPr>
          <p:cNvSpPr/>
          <p:nvPr/>
        </p:nvSpPr>
        <p:spPr>
          <a:xfrm>
            <a:off x="5878284" y="2424303"/>
            <a:ext cx="435428" cy="539934"/>
          </a:xfrm>
          <a:custGeom>
            <a:avLst>
              <a:gd name="f0" fmla="val 1289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chemeClr val="accent2"/>
          </a:solidFill>
          <a:ln w="12701" cap="flat">
            <a:solidFill>
              <a:schemeClr val="bg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Arrow: Down 6">
            <a:extLst>
              <a:ext uri="{FF2B5EF4-FFF2-40B4-BE49-F238E27FC236}">
                <a16:creationId xmlns:a16="http://schemas.microsoft.com/office/drawing/2014/main" id="{EB739544-8A9E-5994-BE2C-817498518C74}"/>
              </a:ext>
            </a:extLst>
          </p:cNvPr>
          <p:cNvSpPr/>
          <p:nvPr/>
        </p:nvSpPr>
        <p:spPr>
          <a:xfrm>
            <a:off x="5829647" y="3385038"/>
            <a:ext cx="435428" cy="539934"/>
          </a:xfrm>
          <a:custGeom>
            <a:avLst>
              <a:gd name="f0" fmla="val 1289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chemeClr val="accent2"/>
          </a:solidFill>
          <a:ln w="12701" cap="flat">
            <a:solidFill>
              <a:schemeClr val="bg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Arrow: Down 9">
            <a:extLst>
              <a:ext uri="{FF2B5EF4-FFF2-40B4-BE49-F238E27FC236}">
                <a16:creationId xmlns:a16="http://schemas.microsoft.com/office/drawing/2014/main" id="{290F5D23-9211-7BDB-EA68-0322A9BF976D}"/>
              </a:ext>
            </a:extLst>
          </p:cNvPr>
          <p:cNvSpPr/>
          <p:nvPr/>
        </p:nvSpPr>
        <p:spPr>
          <a:xfrm>
            <a:off x="5878284" y="4332706"/>
            <a:ext cx="435428" cy="539934"/>
          </a:xfrm>
          <a:custGeom>
            <a:avLst>
              <a:gd name="f0" fmla="val 1289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chemeClr val="accent2"/>
          </a:solidFill>
          <a:ln w="12701" cap="flat">
            <a:solidFill>
              <a:schemeClr val="bg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DDF906C-A4E9-3FE1-B5A7-18395F749B75}"/>
              </a:ext>
            </a:extLst>
          </p:cNvPr>
          <p:cNvGrpSpPr/>
          <p:nvPr/>
        </p:nvGrpSpPr>
        <p:grpSpPr>
          <a:xfrm>
            <a:off x="195262" y="6262687"/>
            <a:ext cx="11801475" cy="615158"/>
            <a:chOff x="195262" y="6262687"/>
            <a:chExt cx="11801475" cy="61515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0877543-227F-2807-8199-D0C28800B53B}"/>
                </a:ext>
              </a:extLst>
            </p:cNvPr>
            <p:cNvGrpSpPr/>
            <p:nvPr/>
          </p:nvGrpSpPr>
          <p:grpSpPr>
            <a:xfrm>
              <a:off x="195262" y="6375678"/>
              <a:ext cx="11801475" cy="369332"/>
              <a:chOff x="195262" y="6350794"/>
              <a:chExt cx="11801475" cy="369332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72305E9-55D5-FBB2-9EF8-32E3194F6E02}"/>
                  </a:ext>
                </a:extLst>
              </p:cNvPr>
              <p:cNvSpPr txBox="1"/>
              <p:nvPr/>
            </p:nvSpPr>
            <p:spPr>
              <a:xfrm>
                <a:off x="8153400" y="6350794"/>
                <a:ext cx="93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1F6B27"/>
                    </a:solidFill>
                  </a:rPr>
                  <a:t>     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D355F1C-A245-2E85-23BC-34F2091428F6}"/>
                  </a:ext>
                </a:extLst>
              </p:cNvPr>
              <p:cNvSpPr txBox="1"/>
              <p:nvPr/>
            </p:nvSpPr>
            <p:spPr>
              <a:xfrm>
                <a:off x="10834239" y="6350794"/>
                <a:ext cx="11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Inclusion</a:t>
                </a:r>
                <a:endParaRPr lang="en-GB" b="1" dirty="0">
                  <a:solidFill>
                    <a:srgbClr val="419911"/>
                  </a:solidFill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F8E4FC0-4E00-B291-2247-DCCB3D3E4919}"/>
                  </a:ext>
                </a:extLst>
              </p:cNvPr>
              <p:cNvSpPr txBox="1"/>
              <p:nvPr/>
            </p:nvSpPr>
            <p:spPr>
              <a:xfrm>
                <a:off x="195262" y="6350794"/>
                <a:ext cx="305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Ambition                                </a:t>
                </a:r>
                <a:r>
                  <a:rPr lang="en-US" b="1" dirty="0">
                    <a:solidFill>
                      <a:srgbClr val="1F6B27"/>
                    </a:solidFill>
                  </a:rPr>
                  <a:t>     </a:t>
                </a:r>
                <a:r>
                  <a:rPr lang="en-GB" dirty="0">
                    <a:solidFill>
                      <a:srgbClr val="1F6B27"/>
                    </a:solidFill>
                  </a:rPr>
                  <a:t>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2FEBFEF-E0CC-6417-818B-30F25EF6CBFB}"/>
                </a:ext>
              </a:extLst>
            </p:cNvPr>
            <p:cNvSpPr txBox="1"/>
            <p:nvPr/>
          </p:nvSpPr>
          <p:spPr>
            <a:xfrm>
              <a:off x="4872128" y="6508513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Physics Department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B05847C-4269-E734-D1C4-25F5DE749E79}"/>
                </a:ext>
              </a:extLst>
            </p:cNvPr>
            <p:cNvSpPr txBox="1"/>
            <p:nvPr/>
          </p:nvSpPr>
          <p:spPr>
            <a:xfrm>
              <a:off x="4872128" y="6262687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Lenzie Academy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4768851" y="5182631"/>
            <a:ext cx="25510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https://jabchem.org.uk/</a:t>
            </a:r>
          </a:p>
        </p:txBody>
      </p:sp>
    </p:spTree>
    <p:extLst>
      <p:ext uri="{BB962C8B-B14F-4D97-AF65-F5344CB8AC3E}">
        <p14:creationId xmlns:p14="http://schemas.microsoft.com/office/powerpoint/2010/main" val="155659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0E260-C3B2-BEF9-951F-A69AD9705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735C5AC-7DF7-C738-644E-8D23A58377D8}"/>
              </a:ext>
            </a:extLst>
          </p:cNvPr>
          <p:cNvSpPr/>
          <p:nvPr/>
        </p:nvSpPr>
        <p:spPr>
          <a:xfrm>
            <a:off x="0" y="6262688"/>
            <a:ext cx="12192000" cy="595312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9F5F987-3449-BD26-CE68-952CB9396B8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5" y="58069"/>
            <a:ext cx="1928625" cy="12857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DA8ADAA-4194-002B-1787-6187378D9867}"/>
              </a:ext>
            </a:extLst>
          </p:cNvPr>
          <p:cNvCxnSpPr>
            <a:cxnSpLocks/>
          </p:cNvCxnSpPr>
          <p:nvPr/>
        </p:nvCxnSpPr>
        <p:spPr>
          <a:xfrm>
            <a:off x="-97277" y="6262688"/>
            <a:ext cx="12289277" cy="0"/>
          </a:xfrm>
          <a:prstGeom prst="line">
            <a:avLst/>
          </a:prstGeom>
          <a:ln w="19050">
            <a:solidFill>
              <a:srgbClr val="1F6B2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66408E87-E230-C2A4-DDE0-718B40AC8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18255"/>
            <a:ext cx="11085628" cy="1325563"/>
          </a:xfrm>
        </p:spPr>
        <p:txBody>
          <a:bodyPr/>
          <a:lstStyle/>
          <a:p>
            <a:r>
              <a:rPr lang="en-US" b="1" dirty="0">
                <a:solidFill>
                  <a:srgbClr val="1F6B27"/>
                </a:solidFill>
              </a:rPr>
              <a:t> Past Paper Tracker</a:t>
            </a:r>
            <a:endParaRPr lang="en-GB" b="1" dirty="0">
              <a:solidFill>
                <a:srgbClr val="1F6B27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822B51-0343-5879-8DAD-EB6440B9159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093"/>
          <a:stretch>
            <a:fillRect/>
          </a:stretch>
        </p:blipFill>
        <p:spPr>
          <a:xfrm>
            <a:off x="2109470" y="1038882"/>
            <a:ext cx="7973059" cy="511081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6B3B163-0B4D-ACBD-32CA-2AD537D0AF3A}"/>
              </a:ext>
            </a:extLst>
          </p:cNvPr>
          <p:cNvGrpSpPr/>
          <p:nvPr/>
        </p:nvGrpSpPr>
        <p:grpSpPr>
          <a:xfrm>
            <a:off x="195262" y="6262687"/>
            <a:ext cx="11801475" cy="615158"/>
            <a:chOff x="195262" y="6262687"/>
            <a:chExt cx="11801475" cy="61515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8B4A1A7-4B14-0340-FD0F-09B683505296}"/>
                </a:ext>
              </a:extLst>
            </p:cNvPr>
            <p:cNvGrpSpPr/>
            <p:nvPr/>
          </p:nvGrpSpPr>
          <p:grpSpPr>
            <a:xfrm>
              <a:off x="195262" y="6375678"/>
              <a:ext cx="11801475" cy="369332"/>
              <a:chOff x="195262" y="6350794"/>
              <a:chExt cx="11801475" cy="369332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07BE476-4643-E156-F07F-85CDB4D2DEAE}"/>
                  </a:ext>
                </a:extLst>
              </p:cNvPr>
              <p:cNvSpPr txBox="1"/>
              <p:nvPr/>
            </p:nvSpPr>
            <p:spPr>
              <a:xfrm>
                <a:off x="8153400" y="6350794"/>
                <a:ext cx="93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1F6B27"/>
                    </a:solidFill>
                  </a:rPr>
                  <a:t>     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7C4CBAA-4D37-6CD2-6F87-1D54E1D1A916}"/>
                  </a:ext>
                </a:extLst>
              </p:cNvPr>
              <p:cNvSpPr txBox="1"/>
              <p:nvPr/>
            </p:nvSpPr>
            <p:spPr>
              <a:xfrm>
                <a:off x="10834239" y="6350794"/>
                <a:ext cx="11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Inclusion</a:t>
                </a:r>
                <a:endParaRPr lang="en-GB" b="1" dirty="0">
                  <a:solidFill>
                    <a:srgbClr val="419911"/>
                  </a:solidFill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30CE6BF-2377-80ED-A8D4-2932E921CB07}"/>
                  </a:ext>
                </a:extLst>
              </p:cNvPr>
              <p:cNvSpPr txBox="1"/>
              <p:nvPr/>
            </p:nvSpPr>
            <p:spPr>
              <a:xfrm>
                <a:off x="195262" y="6350794"/>
                <a:ext cx="305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Ambition                                </a:t>
                </a:r>
                <a:r>
                  <a:rPr lang="en-US" b="1" dirty="0">
                    <a:solidFill>
                      <a:srgbClr val="1F6B27"/>
                    </a:solidFill>
                  </a:rPr>
                  <a:t>     </a:t>
                </a:r>
                <a:r>
                  <a:rPr lang="en-GB" dirty="0">
                    <a:solidFill>
                      <a:srgbClr val="1F6B27"/>
                    </a:solidFill>
                  </a:rPr>
                  <a:t>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859F636-3627-F796-5205-CDBC148C5451}"/>
                </a:ext>
              </a:extLst>
            </p:cNvPr>
            <p:cNvSpPr txBox="1"/>
            <p:nvPr/>
          </p:nvSpPr>
          <p:spPr>
            <a:xfrm>
              <a:off x="4872128" y="6508513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Physics Department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BD1AC68-C927-79CD-4B56-C0881542F66F}"/>
                </a:ext>
              </a:extLst>
            </p:cNvPr>
            <p:cNvSpPr txBox="1"/>
            <p:nvPr/>
          </p:nvSpPr>
          <p:spPr>
            <a:xfrm>
              <a:off x="4872128" y="6262687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Lenzie Academy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799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AC125-B671-4EC1-D5F5-F60790B17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CE8A022-27BA-1734-119E-6A12B32C9935}"/>
              </a:ext>
            </a:extLst>
          </p:cNvPr>
          <p:cNvSpPr/>
          <p:nvPr/>
        </p:nvSpPr>
        <p:spPr>
          <a:xfrm>
            <a:off x="0" y="6262688"/>
            <a:ext cx="12192000" cy="595312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DB688DC-D573-82B3-0768-DF04D159975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5" y="58069"/>
            <a:ext cx="1928625" cy="12857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DF6A578-F14F-60BE-6624-A30D0A7104E7}"/>
              </a:ext>
            </a:extLst>
          </p:cNvPr>
          <p:cNvCxnSpPr>
            <a:cxnSpLocks/>
          </p:cNvCxnSpPr>
          <p:nvPr/>
        </p:nvCxnSpPr>
        <p:spPr>
          <a:xfrm>
            <a:off x="-97277" y="6262688"/>
            <a:ext cx="12289277" cy="0"/>
          </a:xfrm>
          <a:prstGeom prst="line">
            <a:avLst/>
          </a:prstGeom>
          <a:ln w="19050">
            <a:solidFill>
              <a:srgbClr val="1F6B2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DF295C24-E35B-99A3-91B7-9985BBA4E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18255"/>
            <a:ext cx="11085628" cy="1325563"/>
          </a:xfrm>
        </p:spPr>
        <p:txBody>
          <a:bodyPr/>
          <a:lstStyle/>
          <a:p>
            <a:r>
              <a:rPr lang="en-US" b="1" dirty="0">
                <a:solidFill>
                  <a:srgbClr val="1F6B27"/>
                </a:solidFill>
              </a:rPr>
              <a:t> Definitions and Graphs</a:t>
            </a:r>
            <a:endParaRPr lang="en-GB" b="1" dirty="0">
              <a:solidFill>
                <a:srgbClr val="1F6B27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40DF1A4-85EC-707E-80E2-C6B3D38936CC}"/>
              </a:ext>
            </a:extLst>
          </p:cNvPr>
          <p:cNvGrpSpPr/>
          <p:nvPr/>
        </p:nvGrpSpPr>
        <p:grpSpPr>
          <a:xfrm>
            <a:off x="195262" y="6262687"/>
            <a:ext cx="11801475" cy="615158"/>
            <a:chOff x="195262" y="6262687"/>
            <a:chExt cx="11801475" cy="61515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5459D9C-76A2-C9E5-93B9-F273D98E8E87}"/>
                </a:ext>
              </a:extLst>
            </p:cNvPr>
            <p:cNvGrpSpPr/>
            <p:nvPr/>
          </p:nvGrpSpPr>
          <p:grpSpPr>
            <a:xfrm>
              <a:off x="195262" y="6375678"/>
              <a:ext cx="11801475" cy="369332"/>
              <a:chOff x="195262" y="6350794"/>
              <a:chExt cx="11801475" cy="36933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7F80C6-316E-D4D4-9436-94321175D647}"/>
                  </a:ext>
                </a:extLst>
              </p:cNvPr>
              <p:cNvSpPr txBox="1"/>
              <p:nvPr/>
            </p:nvSpPr>
            <p:spPr>
              <a:xfrm>
                <a:off x="8153400" y="6350794"/>
                <a:ext cx="93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1F6B27"/>
                    </a:solidFill>
                  </a:rPr>
                  <a:t>     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699FEF7-5C41-AA06-C7EC-65D92242181D}"/>
                  </a:ext>
                </a:extLst>
              </p:cNvPr>
              <p:cNvSpPr txBox="1"/>
              <p:nvPr/>
            </p:nvSpPr>
            <p:spPr>
              <a:xfrm>
                <a:off x="10834239" y="6350794"/>
                <a:ext cx="11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Inclusion</a:t>
                </a:r>
                <a:endParaRPr lang="en-GB" b="1" dirty="0">
                  <a:solidFill>
                    <a:srgbClr val="419911"/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250D7D1-DD86-EF4F-134F-1ACF9F1722C2}"/>
                  </a:ext>
                </a:extLst>
              </p:cNvPr>
              <p:cNvSpPr txBox="1"/>
              <p:nvPr/>
            </p:nvSpPr>
            <p:spPr>
              <a:xfrm>
                <a:off x="195262" y="6350794"/>
                <a:ext cx="305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Ambition                                </a:t>
                </a:r>
                <a:r>
                  <a:rPr lang="en-US" b="1" dirty="0">
                    <a:solidFill>
                      <a:srgbClr val="1F6B27"/>
                    </a:solidFill>
                  </a:rPr>
                  <a:t>     </a:t>
                </a:r>
                <a:r>
                  <a:rPr lang="en-GB" dirty="0">
                    <a:solidFill>
                      <a:srgbClr val="1F6B27"/>
                    </a:solidFill>
                  </a:rPr>
                  <a:t>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CD03B89-78A9-5957-4153-19DE0470A9B5}"/>
                </a:ext>
              </a:extLst>
            </p:cNvPr>
            <p:cNvSpPr txBox="1"/>
            <p:nvPr/>
          </p:nvSpPr>
          <p:spPr>
            <a:xfrm>
              <a:off x="4872128" y="6508513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Physics Department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371B80F-286E-4BB5-D673-9321221C31D4}"/>
                </a:ext>
              </a:extLst>
            </p:cNvPr>
            <p:cNvSpPr txBox="1"/>
            <p:nvPr/>
          </p:nvSpPr>
          <p:spPr>
            <a:xfrm>
              <a:off x="4872128" y="6262687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Lenzie Academy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AD4ECD0B-90A1-6C8B-D821-C41BD8CD14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242" y="1269250"/>
            <a:ext cx="3290245" cy="439812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34D5300-FA8C-1BBB-17A9-CBB4656B09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9213" y="1412122"/>
            <a:ext cx="5728374" cy="413887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2450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59DD5-B016-F41D-93C1-58040E125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5AF9B97-D9A0-A29C-F6BE-36CF331729A0}"/>
              </a:ext>
            </a:extLst>
          </p:cNvPr>
          <p:cNvSpPr/>
          <p:nvPr/>
        </p:nvSpPr>
        <p:spPr>
          <a:xfrm>
            <a:off x="0" y="6262688"/>
            <a:ext cx="12192000" cy="595312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F5CD4E0-D750-C9E4-25F3-111E4ED07C9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5" y="58069"/>
            <a:ext cx="1928625" cy="12857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792E64D-EBD6-DF2E-8293-9CF3DCFAB811}"/>
              </a:ext>
            </a:extLst>
          </p:cNvPr>
          <p:cNvCxnSpPr>
            <a:cxnSpLocks/>
          </p:cNvCxnSpPr>
          <p:nvPr/>
        </p:nvCxnSpPr>
        <p:spPr>
          <a:xfrm>
            <a:off x="-97277" y="6262688"/>
            <a:ext cx="12289277" cy="0"/>
          </a:xfrm>
          <a:prstGeom prst="line">
            <a:avLst/>
          </a:prstGeom>
          <a:ln w="19050">
            <a:solidFill>
              <a:srgbClr val="1F6B2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5635897B-D017-E558-D3A4-271FF5EF3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18255"/>
            <a:ext cx="11085628" cy="1325563"/>
          </a:xfrm>
        </p:spPr>
        <p:txBody>
          <a:bodyPr/>
          <a:lstStyle/>
          <a:p>
            <a:r>
              <a:rPr lang="en-US" b="1" dirty="0">
                <a:solidFill>
                  <a:srgbClr val="1F6B27"/>
                </a:solidFill>
              </a:rPr>
              <a:t> Additional Support</a:t>
            </a:r>
            <a:endParaRPr lang="en-GB" b="1" dirty="0">
              <a:solidFill>
                <a:srgbClr val="1F6B27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F6D0669-516A-2C99-C44E-16D847934EA6}"/>
              </a:ext>
            </a:extLst>
          </p:cNvPr>
          <p:cNvSpPr txBox="1">
            <a:spLocks/>
          </p:cNvSpPr>
          <p:nvPr/>
        </p:nvSpPr>
        <p:spPr>
          <a:xfrm>
            <a:off x="195262" y="1286810"/>
            <a:ext cx="11858624" cy="503237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200" b="1" dirty="0">
                <a:solidFill>
                  <a:srgbClr val="4F5652"/>
                </a:solidFill>
              </a:rPr>
              <a:t>Supported Study </a:t>
            </a:r>
          </a:p>
          <a:p>
            <a:r>
              <a:rPr lang="en-GB" sz="3000" dirty="0">
                <a:solidFill>
                  <a:srgbClr val="4F5652"/>
                </a:solidFill>
              </a:rPr>
              <a:t>Will take place weekly closer to the exams – sign up sheets outside S13.</a:t>
            </a:r>
          </a:p>
          <a:p>
            <a:r>
              <a:rPr lang="en-GB" sz="3000" dirty="0">
                <a:solidFill>
                  <a:srgbClr val="4F5652"/>
                </a:solidFill>
              </a:rPr>
              <a:t>Come with questions. </a:t>
            </a:r>
          </a:p>
          <a:p>
            <a:pPr>
              <a:buFont typeface="Arial" panose="020B0604020202020204" pitchFamily="34" charset="0"/>
              <a:buChar char="-"/>
            </a:pPr>
            <a:endParaRPr lang="en-GB" sz="3200" dirty="0">
              <a:solidFill>
                <a:srgbClr val="4F5652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3200" b="1" dirty="0">
                <a:solidFill>
                  <a:srgbClr val="4F5652"/>
                </a:solidFill>
              </a:rPr>
              <a:t>Lunchtime Drop-in (1:10 – 1:50)</a:t>
            </a:r>
          </a:p>
          <a:p>
            <a:r>
              <a:rPr lang="en-GB" sz="3000" dirty="0">
                <a:solidFill>
                  <a:srgbClr val="4F5652"/>
                </a:solidFill>
              </a:rPr>
              <a:t>Any member of the Physics department will be able to help but please ensure pupils come prepared with questions. </a:t>
            </a:r>
          </a:p>
          <a:p>
            <a:pPr>
              <a:buFont typeface="Arial" panose="020B0604020202020204" pitchFamily="34" charset="0"/>
              <a:buChar char="-"/>
            </a:pPr>
            <a:endParaRPr lang="en-GB" sz="3200" b="1" dirty="0">
              <a:solidFill>
                <a:srgbClr val="4F5652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3200" b="1" dirty="0">
                <a:solidFill>
                  <a:srgbClr val="4F5652"/>
                </a:solidFill>
              </a:rPr>
              <a:t>In-Class Revision Programme (February-April)</a:t>
            </a:r>
          </a:p>
          <a:p>
            <a:r>
              <a:rPr lang="en-GB" sz="3000" dirty="0">
                <a:solidFill>
                  <a:srgbClr val="4F5652"/>
                </a:solidFill>
              </a:rPr>
              <a:t>Approx. 5 weeks in class where pupils will have time to ask for assistance.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5E7C2E8-91DB-E651-5C6F-F03611AA5691}"/>
              </a:ext>
            </a:extLst>
          </p:cNvPr>
          <p:cNvGrpSpPr/>
          <p:nvPr/>
        </p:nvGrpSpPr>
        <p:grpSpPr>
          <a:xfrm>
            <a:off x="195262" y="6262687"/>
            <a:ext cx="11801475" cy="615158"/>
            <a:chOff x="195262" y="6262687"/>
            <a:chExt cx="11801475" cy="61515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49365CC-7703-14C1-4A5A-060809A43597}"/>
                </a:ext>
              </a:extLst>
            </p:cNvPr>
            <p:cNvGrpSpPr/>
            <p:nvPr/>
          </p:nvGrpSpPr>
          <p:grpSpPr>
            <a:xfrm>
              <a:off x="195262" y="6375678"/>
              <a:ext cx="11801475" cy="369332"/>
              <a:chOff x="195262" y="6350794"/>
              <a:chExt cx="11801475" cy="36933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8C60FC5-5B5E-B0AC-BBA5-6B7A17BB0309}"/>
                  </a:ext>
                </a:extLst>
              </p:cNvPr>
              <p:cNvSpPr txBox="1"/>
              <p:nvPr/>
            </p:nvSpPr>
            <p:spPr>
              <a:xfrm>
                <a:off x="8153400" y="6350794"/>
                <a:ext cx="93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1F6B27"/>
                    </a:solidFill>
                  </a:rPr>
                  <a:t>     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C30094C-09C6-E65B-280E-F4A4AFB9BB34}"/>
                  </a:ext>
                </a:extLst>
              </p:cNvPr>
              <p:cNvSpPr txBox="1"/>
              <p:nvPr/>
            </p:nvSpPr>
            <p:spPr>
              <a:xfrm>
                <a:off x="10834239" y="6350794"/>
                <a:ext cx="11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Inclusion</a:t>
                </a:r>
                <a:endParaRPr lang="en-GB" b="1" dirty="0">
                  <a:solidFill>
                    <a:srgbClr val="419911"/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C55B09B-F200-A7CB-A421-487E749B3727}"/>
                  </a:ext>
                </a:extLst>
              </p:cNvPr>
              <p:cNvSpPr txBox="1"/>
              <p:nvPr/>
            </p:nvSpPr>
            <p:spPr>
              <a:xfrm>
                <a:off x="195262" y="6350794"/>
                <a:ext cx="305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Ambition                                </a:t>
                </a:r>
                <a:r>
                  <a:rPr lang="en-US" b="1" dirty="0">
                    <a:solidFill>
                      <a:srgbClr val="1F6B27"/>
                    </a:solidFill>
                  </a:rPr>
                  <a:t>     </a:t>
                </a:r>
                <a:r>
                  <a:rPr lang="en-GB" dirty="0">
                    <a:solidFill>
                      <a:srgbClr val="1F6B27"/>
                    </a:solidFill>
                  </a:rPr>
                  <a:t>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CD1E76A-6D55-B3F5-53C4-C60BBD9A0C1B}"/>
                </a:ext>
              </a:extLst>
            </p:cNvPr>
            <p:cNvSpPr txBox="1"/>
            <p:nvPr/>
          </p:nvSpPr>
          <p:spPr>
            <a:xfrm>
              <a:off x="4872128" y="6508513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Physics Department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27374B3-6804-C856-CB96-C0AE6191EFA8}"/>
                </a:ext>
              </a:extLst>
            </p:cNvPr>
            <p:cNvSpPr txBox="1"/>
            <p:nvPr/>
          </p:nvSpPr>
          <p:spPr>
            <a:xfrm>
              <a:off x="4872128" y="6262687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Lenzie Academy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508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B0990-4525-E762-8F8E-6DE1FE475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D27A33D-016C-FCB0-F127-D1B49B957797}"/>
              </a:ext>
            </a:extLst>
          </p:cNvPr>
          <p:cNvSpPr/>
          <p:nvPr/>
        </p:nvSpPr>
        <p:spPr>
          <a:xfrm>
            <a:off x="0" y="6262688"/>
            <a:ext cx="12192000" cy="595312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71348FF-EEA5-0592-66EB-E9FF97A6A26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5" y="58069"/>
            <a:ext cx="1928625" cy="12857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FE75D0C-1D55-1716-F2E8-6DA5F99158A8}"/>
              </a:ext>
            </a:extLst>
          </p:cNvPr>
          <p:cNvCxnSpPr>
            <a:cxnSpLocks/>
          </p:cNvCxnSpPr>
          <p:nvPr/>
        </p:nvCxnSpPr>
        <p:spPr>
          <a:xfrm>
            <a:off x="-97277" y="6262688"/>
            <a:ext cx="12289277" cy="0"/>
          </a:xfrm>
          <a:prstGeom prst="line">
            <a:avLst/>
          </a:prstGeom>
          <a:ln w="19050">
            <a:solidFill>
              <a:srgbClr val="1F6B2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FE17563B-CC9C-1444-B8B6-84C637D36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18255"/>
            <a:ext cx="11085628" cy="1325563"/>
          </a:xfrm>
        </p:spPr>
        <p:txBody>
          <a:bodyPr/>
          <a:lstStyle/>
          <a:p>
            <a:r>
              <a:rPr lang="en-US" b="1" dirty="0">
                <a:solidFill>
                  <a:srgbClr val="1F6B27"/>
                </a:solidFill>
              </a:rPr>
              <a:t> Things you can do at home</a:t>
            </a:r>
            <a:endParaRPr lang="en-GB" b="1" dirty="0">
              <a:solidFill>
                <a:srgbClr val="1F6B27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3F2ED58-7781-D879-967F-DCFE96DE481C}"/>
              </a:ext>
            </a:extLst>
          </p:cNvPr>
          <p:cNvSpPr txBox="1">
            <a:spLocks/>
          </p:cNvSpPr>
          <p:nvPr/>
        </p:nvSpPr>
        <p:spPr>
          <a:xfrm>
            <a:off x="166688" y="1456807"/>
            <a:ext cx="11858624" cy="503237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000" b="1" dirty="0">
                <a:solidFill>
                  <a:srgbClr val="4F5652"/>
                </a:solidFill>
              </a:rPr>
              <a:t>To support your child with Physics you could:</a:t>
            </a:r>
          </a:p>
          <a:p>
            <a:endParaRPr lang="en-GB" sz="3000" dirty="0">
              <a:solidFill>
                <a:srgbClr val="4F5652"/>
              </a:solidFill>
            </a:endParaRPr>
          </a:p>
          <a:p>
            <a:r>
              <a:rPr lang="en-GB" sz="3000" dirty="0">
                <a:solidFill>
                  <a:srgbClr val="4F5652"/>
                </a:solidFill>
              </a:rPr>
              <a:t>Encourage them to complete the past papers and monitor their progress using the highlighted checklist or past paper log.</a:t>
            </a:r>
          </a:p>
          <a:p>
            <a:endParaRPr lang="en-GB" sz="3000" dirty="0">
              <a:solidFill>
                <a:srgbClr val="4F5652"/>
              </a:solidFill>
            </a:endParaRPr>
          </a:p>
          <a:p>
            <a:r>
              <a:rPr lang="en-GB" sz="3000" dirty="0">
                <a:solidFill>
                  <a:srgbClr val="4F5652"/>
                </a:solidFill>
              </a:rPr>
              <a:t>Review the advice in the pupil's study guide booklet and encourage your child to follow the guidance.</a:t>
            </a:r>
          </a:p>
          <a:p>
            <a:endParaRPr lang="en-GB" sz="3000" dirty="0">
              <a:solidFill>
                <a:srgbClr val="4F5652"/>
              </a:solidFill>
            </a:endParaRPr>
          </a:p>
          <a:p>
            <a:r>
              <a:rPr lang="en-GB" sz="3000" dirty="0">
                <a:solidFill>
                  <a:srgbClr val="4F5652"/>
                </a:solidFill>
              </a:rPr>
              <a:t>Help them recall equations and definitions by reading terms on the definition sheets (on Teams) and asking them to respond.</a:t>
            </a:r>
          </a:p>
          <a:p>
            <a:endParaRPr lang="en-GB" sz="3000" dirty="0">
              <a:solidFill>
                <a:srgbClr val="4F5652"/>
              </a:solidFill>
            </a:endParaRPr>
          </a:p>
          <a:p>
            <a:r>
              <a:rPr lang="en-GB" sz="3000" dirty="0">
                <a:solidFill>
                  <a:srgbClr val="4F5652"/>
                </a:solidFill>
              </a:rPr>
              <a:t>Check mind maps and use them to ask your child questions.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54865E5-131D-98E2-9055-CB343960525E}"/>
              </a:ext>
            </a:extLst>
          </p:cNvPr>
          <p:cNvGrpSpPr/>
          <p:nvPr/>
        </p:nvGrpSpPr>
        <p:grpSpPr>
          <a:xfrm>
            <a:off x="195262" y="6262687"/>
            <a:ext cx="11801475" cy="615158"/>
            <a:chOff x="195262" y="6262687"/>
            <a:chExt cx="11801475" cy="61515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31B7713-2699-5662-59F5-F9706507C00D}"/>
                </a:ext>
              </a:extLst>
            </p:cNvPr>
            <p:cNvGrpSpPr/>
            <p:nvPr/>
          </p:nvGrpSpPr>
          <p:grpSpPr>
            <a:xfrm>
              <a:off x="195262" y="6375678"/>
              <a:ext cx="11801475" cy="369332"/>
              <a:chOff x="195262" y="6350794"/>
              <a:chExt cx="11801475" cy="369332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2DDB68B-EA6D-B693-A64F-DF27562060AB}"/>
                  </a:ext>
                </a:extLst>
              </p:cNvPr>
              <p:cNvSpPr txBox="1"/>
              <p:nvPr/>
            </p:nvSpPr>
            <p:spPr>
              <a:xfrm>
                <a:off x="8153400" y="6350794"/>
                <a:ext cx="93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1F6B27"/>
                    </a:solidFill>
                  </a:rPr>
                  <a:t>     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378C9DB-B5FA-8AD8-BE87-5002FACCB312}"/>
                  </a:ext>
                </a:extLst>
              </p:cNvPr>
              <p:cNvSpPr txBox="1"/>
              <p:nvPr/>
            </p:nvSpPr>
            <p:spPr>
              <a:xfrm>
                <a:off x="10834239" y="6350794"/>
                <a:ext cx="11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Inclusion</a:t>
                </a:r>
                <a:endParaRPr lang="en-GB" b="1" dirty="0">
                  <a:solidFill>
                    <a:srgbClr val="419911"/>
                  </a:solidFill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FD2FA10-B4A1-652D-60D0-B3A3A782432F}"/>
                  </a:ext>
                </a:extLst>
              </p:cNvPr>
              <p:cNvSpPr txBox="1"/>
              <p:nvPr/>
            </p:nvSpPr>
            <p:spPr>
              <a:xfrm>
                <a:off x="195262" y="6350794"/>
                <a:ext cx="305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Ambition                                </a:t>
                </a:r>
                <a:r>
                  <a:rPr lang="en-US" b="1" dirty="0">
                    <a:solidFill>
                      <a:srgbClr val="1F6B27"/>
                    </a:solidFill>
                  </a:rPr>
                  <a:t>     </a:t>
                </a:r>
                <a:r>
                  <a:rPr lang="en-GB" dirty="0">
                    <a:solidFill>
                      <a:srgbClr val="1F6B27"/>
                    </a:solidFill>
                  </a:rPr>
                  <a:t>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473C353-5BD5-895C-22DA-48A4591717B3}"/>
                </a:ext>
              </a:extLst>
            </p:cNvPr>
            <p:cNvSpPr txBox="1"/>
            <p:nvPr/>
          </p:nvSpPr>
          <p:spPr>
            <a:xfrm>
              <a:off x="4872128" y="6508513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Physics Department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3847A2F-78ED-63FD-693A-770173AD4349}"/>
                </a:ext>
              </a:extLst>
            </p:cNvPr>
            <p:cNvSpPr txBox="1"/>
            <p:nvPr/>
          </p:nvSpPr>
          <p:spPr>
            <a:xfrm>
              <a:off x="4872128" y="6262687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Lenzie Academy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1835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F9FCD-E151-E93A-0F52-1D9682BFD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77B5707-50D0-C62F-507E-09CE0913FD4B}"/>
              </a:ext>
            </a:extLst>
          </p:cNvPr>
          <p:cNvSpPr/>
          <p:nvPr/>
        </p:nvSpPr>
        <p:spPr>
          <a:xfrm>
            <a:off x="0" y="-136187"/>
            <a:ext cx="12192000" cy="6994187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D64E7E-10CE-B6DA-C810-ECC3BD793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186" y="5454988"/>
            <a:ext cx="11085628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1F6B27"/>
                </a:solidFill>
              </a:rPr>
              <a:t>Any Questions?</a:t>
            </a:r>
            <a:endParaRPr lang="en-GB" sz="6000" b="1" dirty="0">
              <a:solidFill>
                <a:srgbClr val="1F6B27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FD3F940-39B9-42EA-5831-F7F5BACDC8AB}"/>
              </a:ext>
            </a:extLst>
          </p:cNvPr>
          <p:cNvSpPr txBox="1">
            <a:spLocks/>
          </p:cNvSpPr>
          <p:nvPr/>
        </p:nvSpPr>
        <p:spPr>
          <a:xfrm>
            <a:off x="553186" y="-136187"/>
            <a:ext cx="1108562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>
                <a:solidFill>
                  <a:srgbClr val="1F6B27"/>
                </a:solidFill>
              </a:rPr>
              <a:t>Thank you for attending!</a:t>
            </a:r>
            <a:endParaRPr lang="en-GB" sz="6000" b="1" dirty="0">
              <a:solidFill>
                <a:srgbClr val="1F6B27"/>
              </a:solidFill>
            </a:endParaRPr>
          </a:p>
        </p:txBody>
      </p:sp>
      <p:pic>
        <p:nvPicPr>
          <p:cNvPr id="6" name="Picture 2" descr="undefined">
            <a:extLst>
              <a:ext uri="{FF2B5EF4-FFF2-40B4-BE49-F238E27FC236}">
                <a16:creationId xmlns:a16="http://schemas.microsoft.com/office/drawing/2014/main" id="{8FE1251D-6AAB-46A3-00DB-8882EFEBFD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982" y="1583136"/>
            <a:ext cx="5084035" cy="369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0089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9267</TotalTime>
  <Words>678</Words>
  <Application>Microsoft Office PowerPoint</Application>
  <PresentationFormat>Widescreen</PresentationFormat>
  <Paragraphs>174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Office Theme</vt:lpstr>
      <vt:lpstr>Lenzie Academy Physics Department Preparing your child for QS Exams</vt:lpstr>
      <vt:lpstr>N5 Course Structure</vt:lpstr>
      <vt:lpstr>Exam Structure</vt:lpstr>
      <vt:lpstr>Teams Pages</vt:lpstr>
      <vt:lpstr>Revision Advice</vt:lpstr>
      <vt:lpstr>Example: Mind Maps </vt:lpstr>
      <vt:lpstr>Revision Advice</vt:lpstr>
      <vt:lpstr>Tutorials</vt:lpstr>
      <vt:lpstr>Past Papers</vt:lpstr>
      <vt:lpstr>Past Papers</vt:lpstr>
      <vt:lpstr>Revision Advice</vt:lpstr>
      <vt:lpstr> Past Paper Tracker</vt:lpstr>
      <vt:lpstr> Definitions and Graphs</vt:lpstr>
      <vt:lpstr> Additional Support</vt:lpstr>
      <vt:lpstr> Things you can do at home</vt:lpstr>
      <vt:lpstr>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Lenzie Academy Physics Department Preparing your child for QS Exams</dc:title>
  <dc:creator>Tom White</dc:creator>
  <cp:lastModifiedBy>015KWarnock</cp:lastModifiedBy>
  <cp:revision>27</cp:revision>
  <cp:lastPrinted>2026-09-15T09:45:06Z</cp:lastPrinted>
  <dcterms:created xsi:type="dcterms:W3CDTF">2026-08-12T11:35:24Z</dcterms:created>
  <dcterms:modified xsi:type="dcterms:W3CDTF">2026-09-21T11:43:26Z</dcterms:modified>
</cp:coreProperties>
</file>