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7" r:id="rId1"/>
  </p:sldMasterIdLst>
  <p:notesMasterIdLst>
    <p:notesMasterId r:id="rId40"/>
  </p:notesMasterIdLst>
  <p:handoutMasterIdLst>
    <p:handoutMasterId r:id="rId41"/>
  </p:handoutMasterIdLst>
  <p:sldIdLst>
    <p:sldId id="325" r:id="rId2"/>
    <p:sldId id="328" r:id="rId3"/>
    <p:sldId id="317" r:id="rId4"/>
    <p:sldId id="316" r:id="rId5"/>
    <p:sldId id="300" r:id="rId6"/>
    <p:sldId id="301" r:id="rId7"/>
    <p:sldId id="302" r:id="rId8"/>
    <p:sldId id="303" r:id="rId9"/>
    <p:sldId id="304" r:id="rId10"/>
    <p:sldId id="315" r:id="rId11"/>
    <p:sldId id="305" r:id="rId12"/>
    <p:sldId id="307" r:id="rId13"/>
    <p:sldId id="306" r:id="rId14"/>
    <p:sldId id="311" r:id="rId15"/>
    <p:sldId id="312" r:id="rId16"/>
    <p:sldId id="313" r:id="rId17"/>
    <p:sldId id="319" r:id="rId18"/>
    <p:sldId id="318" r:id="rId19"/>
    <p:sldId id="320" r:id="rId20"/>
    <p:sldId id="321" r:id="rId21"/>
    <p:sldId id="322" r:id="rId22"/>
    <p:sldId id="323" r:id="rId23"/>
    <p:sldId id="326" r:id="rId24"/>
    <p:sldId id="327" r:id="rId25"/>
    <p:sldId id="329" r:id="rId26"/>
    <p:sldId id="330" r:id="rId27"/>
    <p:sldId id="331" r:id="rId28"/>
    <p:sldId id="332" r:id="rId29"/>
    <p:sldId id="280" r:id="rId30"/>
    <p:sldId id="266" r:id="rId31"/>
    <p:sldId id="294" r:id="rId32"/>
    <p:sldId id="296" r:id="rId33"/>
    <p:sldId id="293" r:id="rId34"/>
    <p:sldId id="271" r:id="rId35"/>
    <p:sldId id="274" r:id="rId36"/>
    <p:sldId id="291" r:id="rId37"/>
    <p:sldId id="297" r:id="rId38"/>
    <p:sldId id="299" r:id="rId39"/>
  </p:sldIdLst>
  <p:sldSz cx="12192000" cy="6858000"/>
  <p:notesSz cx="9874250" cy="67976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CD4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D523D33-BD52-E37C-C60F-B42466987C4F}" v="5" dt="2022-10-13T21:11:09.937"/>
    <p1510:client id="{8C1B270D-8A13-3624-1644-6B084A9EE639}" v="209" dt="2022-10-13T21:08:20.76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431" autoAdjust="0"/>
  </p:normalViewPr>
  <p:slideViewPr>
    <p:cSldViewPr snapToGrid="0">
      <p:cViewPr varScale="1">
        <p:scale>
          <a:sx n="82" d="100"/>
          <a:sy n="82" d="100"/>
        </p:scale>
        <p:origin x="46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78842" cy="341065"/>
          </a:xfrm>
          <a:prstGeom prst="rect">
            <a:avLst/>
          </a:prstGeom>
        </p:spPr>
        <p:txBody>
          <a:bodyPr vert="horz" lIns="92702" tIns="46351" rIns="92702" bIns="46351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593124" y="0"/>
            <a:ext cx="4278842" cy="341065"/>
          </a:xfrm>
          <a:prstGeom prst="rect">
            <a:avLst/>
          </a:prstGeom>
        </p:spPr>
        <p:txBody>
          <a:bodyPr vert="horz" lIns="92702" tIns="46351" rIns="92702" bIns="46351" rtlCol="0"/>
          <a:lstStyle>
            <a:lvl1pPr algn="r">
              <a:defRPr sz="1200"/>
            </a:lvl1pPr>
          </a:lstStyle>
          <a:p>
            <a:fld id="{C614DB52-DDAD-4C8F-9DCC-E066D8AC9958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456612"/>
            <a:ext cx="4278842" cy="341064"/>
          </a:xfrm>
          <a:prstGeom prst="rect">
            <a:avLst/>
          </a:prstGeom>
        </p:spPr>
        <p:txBody>
          <a:bodyPr vert="horz" lIns="92702" tIns="46351" rIns="92702" bIns="46351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593124" y="6456612"/>
            <a:ext cx="4278842" cy="341064"/>
          </a:xfrm>
          <a:prstGeom prst="rect">
            <a:avLst/>
          </a:prstGeom>
        </p:spPr>
        <p:txBody>
          <a:bodyPr vert="horz" lIns="92702" tIns="46351" rIns="92702" bIns="46351" rtlCol="0" anchor="b"/>
          <a:lstStyle>
            <a:lvl1pPr algn="r">
              <a:defRPr sz="1200"/>
            </a:lvl1pPr>
          </a:lstStyle>
          <a:p>
            <a:fld id="{669012C0-3E8C-41BB-A283-DA9430D38F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54327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78842" cy="341065"/>
          </a:xfrm>
          <a:prstGeom prst="rect">
            <a:avLst/>
          </a:prstGeom>
        </p:spPr>
        <p:txBody>
          <a:bodyPr vert="horz" lIns="92702" tIns="46351" rIns="92702" bIns="46351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593124" y="0"/>
            <a:ext cx="4278842" cy="341065"/>
          </a:xfrm>
          <a:prstGeom prst="rect">
            <a:avLst/>
          </a:prstGeom>
        </p:spPr>
        <p:txBody>
          <a:bodyPr vert="horz" lIns="92702" tIns="46351" rIns="92702" bIns="46351" rtlCol="0"/>
          <a:lstStyle>
            <a:lvl1pPr algn="r">
              <a:defRPr sz="1200"/>
            </a:lvl1pPr>
          </a:lstStyle>
          <a:p>
            <a:fld id="{F7B405AC-BDA8-41EC-B25C-3B28B055B630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98775" y="849313"/>
            <a:ext cx="4076700" cy="2293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702" tIns="46351" rIns="92702" bIns="46351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87426" y="3271382"/>
            <a:ext cx="7899399" cy="2676584"/>
          </a:xfrm>
          <a:prstGeom prst="rect">
            <a:avLst/>
          </a:prstGeom>
        </p:spPr>
        <p:txBody>
          <a:bodyPr vert="horz" lIns="92702" tIns="46351" rIns="92702" bIns="46351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456612"/>
            <a:ext cx="4278842" cy="341064"/>
          </a:xfrm>
          <a:prstGeom prst="rect">
            <a:avLst/>
          </a:prstGeom>
        </p:spPr>
        <p:txBody>
          <a:bodyPr vert="horz" lIns="92702" tIns="46351" rIns="92702" bIns="46351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593124" y="6456612"/>
            <a:ext cx="4278842" cy="341064"/>
          </a:xfrm>
          <a:prstGeom prst="rect">
            <a:avLst/>
          </a:prstGeom>
        </p:spPr>
        <p:txBody>
          <a:bodyPr vert="horz" lIns="92702" tIns="46351" rIns="92702" bIns="46351" rtlCol="0" anchor="b"/>
          <a:lstStyle>
            <a:lvl1pPr algn="r">
              <a:defRPr sz="1200"/>
            </a:lvl1pPr>
          </a:lstStyle>
          <a:p>
            <a:fld id="{A6505B0E-6BA8-4ECD-BB7C-BD0DD9C6CE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27268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505B0E-6BA8-4ECD-BB7C-BD0DD9C6CE3D}" type="slidenum">
              <a:rPr lang="en-GB" smtClean="0"/>
              <a:t>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27924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213F1-9819-4C08-99E6-B5754DC237B6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3EBF6-E5EA-40E4-9615-ECE690F2BB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46151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213F1-9819-4C08-99E6-B5754DC237B6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3EBF6-E5EA-40E4-9615-ECE690F2BB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57843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213F1-9819-4C08-99E6-B5754DC237B6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3EBF6-E5EA-40E4-9615-ECE690F2BB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56210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213F1-9819-4C08-99E6-B5754DC237B6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3EBF6-E5EA-40E4-9615-ECE690F2BB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82885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213F1-9819-4C08-99E6-B5754DC237B6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3EBF6-E5EA-40E4-9615-ECE690F2BB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21585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213F1-9819-4C08-99E6-B5754DC237B6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3EBF6-E5EA-40E4-9615-ECE690F2BB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02214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213F1-9819-4C08-99E6-B5754DC237B6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3EBF6-E5EA-40E4-9615-ECE690F2BB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83714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213F1-9819-4C08-99E6-B5754DC237B6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3EBF6-E5EA-40E4-9615-ECE690F2BB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27677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213F1-9819-4C08-99E6-B5754DC237B6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3EBF6-E5EA-40E4-9615-ECE690F2BB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24371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213F1-9819-4C08-99E6-B5754DC237B6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3EBF6-E5EA-40E4-9615-ECE690F2BB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07309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213F1-9819-4C08-99E6-B5754DC237B6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3EBF6-E5EA-40E4-9615-ECE690F2BB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88699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2EEB0886-D03D-409C-9262-605860D219FB}"/>
              </a:ext>
            </a:extLst>
          </p:cNvPr>
          <p:cNvGrpSpPr/>
          <p:nvPr userDrawn="1"/>
        </p:nvGrpSpPr>
        <p:grpSpPr>
          <a:xfrm>
            <a:off x="0" y="-6565"/>
            <a:ext cx="12192000" cy="602585"/>
            <a:chOff x="65567" y="6276975"/>
            <a:chExt cx="12192000" cy="602585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8C36A93C-FEAF-4A27-814F-3F6FC6D5BCF1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ChalkSketch/>
                      </a14:imgEffect>
                      <a14:imgEffect>
                        <a14:colorTemperature colorTemp="4700"/>
                      </a14:imgEffect>
                    </a14:imgLayer>
                  </a14:imgProps>
                </a:ext>
              </a:extLst>
            </a:blip>
            <a:srcRect l="8433" r="489" b="-3711"/>
            <a:stretch/>
          </p:blipFill>
          <p:spPr>
            <a:xfrm>
              <a:off x="65567" y="6276975"/>
              <a:ext cx="12192000" cy="602585"/>
            </a:xfrm>
            <a:prstGeom prst="rect">
              <a:avLst/>
            </a:prstGeom>
          </p:spPr>
        </p:pic>
        <p:sp>
          <p:nvSpPr>
            <p:cNvPr id="9" name="Text Box 2">
              <a:extLst>
                <a:ext uri="{FF2B5EF4-FFF2-40B4-BE49-F238E27FC236}">
                  <a16:creationId xmlns:a16="http://schemas.microsoft.com/office/drawing/2014/main" id="{3D245C4C-CE3E-4E5A-9376-009215F68922}"/>
                </a:ext>
              </a:extLst>
            </p:cNvPr>
            <p:cNvSpPr txBox="1">
              <a:spLocks noChangeArrowheads="1"/>
            </p:cNvSpPr>
            <p:nvPr userDrawn="1"/>
          </p:nvSpPr>
          <p:spPr bwMode="auto">
            <a:xfrm>
              <a:off x="864832" y="6387767"/>
              <a:ext cx="10384155" cy="561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en-GB" sz="2800" b="1" dirty="0">
                  <a:solidFill>
                    <a:srgbClr val="FFFF00"/>
                  </a:solidFill>
                  <a:effectLst/>
                  <a:latin typeface="Century Gothic Bold" panose="020B0702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A</a:t>
              </a:r>
              <a:r>
                <a:rPr lang="en-GB" sz="2800" b="1" dirty="0">
                  <a:solidFill>
                    <a:srgbClr val="FFFFFF"/>
                  </a:solidFill>
                  <a:effectLst/>
                  <a:latin typeface="Century Gothic Bold" panose="020B0702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MBITION       </a:t>
              </a:r>
              <a:r>
                <a:rPr lang="en-GB" sz="2800" b="1" dirty="0">
                  <a:solidFill>
                    <a:srgbClr val="FFFF00"/>
                  </a:solidFill>
                  <a:effectLst/>
                  <a:latin typeface="Century Gothic Bold" panose="020B0702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</a:t>
              </a:r>
              <a:r>
                <a:rPr lang="en-GB" sz="2800" b="1" dirty="0">
                  <a:solidFill>
                    <a:srgbClr val="FFFFFF"/>
                  </a:solidFill>
                  <a:effectLst/>
                  <a:latin typeface="Century Gothic Bold" panose="020B0702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NCLUSION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44B718EC-0F5B-4D19-9E6F-617D31BBDDF6}"/>
              </a:ext>
            </a:extLst>
          </p:cNvPr>
          <p:cNvGrpSpPr/>
          <p:nvPr userDrawn="1"/>
        </p:nvGrpSpPr>
        <p:grpSpPr>
          <a:xfrm>
            <a:off x="0" y="6328493"/>
            <a:ext cx="12192000" cy="602585"/>
            <a:chOff x="65567" y="6323926"/>
            <a:chExt cx="12192000" cy="602585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439BD6DB-DE4A-407A-BBEF-C3AB583ABBA9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aintStrokes/>
                      </a14:imgEffect>
                    </a14:imgLayer>
                  </a14:imgProps>
                </a:ext>
              </a:extLst>
            </a:blip>
            <a:srcRect l="8433" r="489" b="-3711"/>
            <a:stretch/>
          </p:blipFill>
          <p:spPr>
            <a:xfrm>
              <a:off x="65567" y="6323926"/>
              <a:ext cx="12192000" cy="602585"/>
            </a:xfrm>
            <a:prstGeom prst="rect">
              <a:avLst/>
            </a:prstGeom>
          </p:spPr>
        </p:pic>
        <p:sp>
          <p:nvSpPr>
            <p:cNvPr id="12" name="Text Box 2">
              <a:extLst>
                <a:ext uri="{FF2B5EF4-FFF2-40B4-BE49-F238E27FC236}">
                  <a16:creationId xmlns:a16="http://schemas.microsoft.com/office/drawing/2014/main" id="{EF8D17D7-B7B6-481F-98B8-4D83D2720B48}"/>
                </a:ext>
              </a:extLst>
            </p:cNvPr>
            <p:cNvSpPr txBox="1">
              <a:spLocks noChangeArrowheads="1"/>
            </p:cNvSpPr>
            <p:nvPr userDrawn="1"/>
          </p:nvSpPr>
          <p:spPr bwMode="auto">
            <a:xfrm>
              <a:off x="525942" y="6368208"/>
              <a:ext cx="10384155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en-GB" sz="2800" b="1" dirty="0">
                  <a:solidFill>
                    <a:srgbClr val="FFFF00"/>
                  </a:solidFill>
                  <a:effectLst/>
                  <a:latin typeface="Century Gothic Bold" panose="020B0702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W</a:t>
              </a:r>
              <a:r>
                <a:rPr lang="en-GB" sz="2800" b="1" dirty="0">
                  <a:solidFill>
                    <a:srgbClr val="FFFFFF"/>
                  </a:solidFill>
                  <a:effectLst/>
                  <a:latin typeface="Century Gothic Bold" panose="020B0702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E </a:t>
              </a:r>
              <a:r>
                <a:rPr lang="en-GB" sz="2800" b="1" dirty="0">
                  <a:solidFill>
                    <a:srgbClr val="FFFF00"/>
                  </a:solidFill>
                  <a:effectLst/>
                  <a:latin typeface="Century Gothic Bold" panose="020B0702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B</a:t>
              </a:r>
              <a:r>
                <a:rPr lang="en-GB" sz="2800" b="1" dirty="0">
                  <a:solidFill>
                    <a:srgbClr val="FFFFFF"/>
                  </a:solidFill>
                  <a:effectLst/>
                  <a:latin typeface="Century Gothic Bold" panose="020B0702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ELIEVE </a:t>
              </a:r>
              <a:r>
                <a:rPr lang="en-GB" sz="2800" b="1" dirty="0">
                  <a:solidFill>
                    <a:srgbClr val="FFFF00"/>
                  </a:solidFill>
                  <a:effectLst/>
                  <a:latin typeface="Century Gothic Bold" panose="020B0702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</a:t>
              </a:r>
              <a:r>
                <a:rPr lang="en-GB" sz="2800" b="1" dirty="0">
                  <a:solidFill>
                    <a:srgbClr val="FFFFFF"/>
                  </a:solidFill>
                  <a:effectLst/>
                  <a:latin typeface="Century Gothic Bold" panose="020B0702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N </a:t>
              </a:r>
              <a:r>
                <a:rPr lang="en-GB" sz="2800" b="1" dirty="0">
                  <a:solidFill>
                    <a:srgbClr val="FFFF00"/>
                  </a:solidFill>
                  <a:effectLst/>
                  <a:latin typeface="Century Gothic Bold" panose="020B0702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Y</a:t>
              </a:r>
              <a:r>
                <a:rPr lang="en-GB" sz="2800" b="1" dirty="0">
                  <a:solidFill>
                    <a:srgbClr val="FFFFFF"/>
                  </a:solidFill>
                  <a:effectLst/>
                  <a:latin typeface="Century Gothic Bold" panose="020B0702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OU                     </a:t>
              </a:r>
              <a:r>
                <a:rPr lang="en-GB" sz="2800" b="1" dirty="0">
                  <a:solidFill>
                    <a:srgbClr val="FFFF00"/>
                  </a:solidFill>
                  <a:effectLst/>
                  <a:latin typeface="Century Gothic Bold" panose="020B0702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W</a:t>
              </a:r>
              <a:r>
                <a:rPr lang="en-GB" sz="2800" b="1" dirty="0">
                  <a:solidFill>
                    <a:srgbClr val="FFFFFF"/>
                  </a:solidFill>
                  <a:effectLst/>
                  <a:latin typeface="Century Gothic Bold" panose="020B0702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E </a:t>
              </a:r>
              <a:r>
                <a:rPr lang="en-GB" sz="2800" b="1" dirty="0">
                  <a:solidFill>
                    <a:srgbClr val="FFFF00"/>
                  </a:solidFill>
                  <a:effectLst/>
                  <a:latin typeface="Century Gothic Bold" panose="020B0702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B</a:t>
              </a:r>
              <a:r>
                <a:rPr lang="en-GB" sz="2800" b="1" dirty="0">
                  <a:solidFill>
                    <a:srgbClr val="FFFFFF"/>
                  </a:solidFill>
                  <a:effectLst/>
                  <a:latin typeface="Century Gothic Bold" panose="020B0702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ELIEVE </a:t>
              </a:r>
              <a:r>
                <a:rPr lang="en-GB" sz="2800" b="1" dirty="0">
                  <a:solidFill>
                    <a:srgbClr val="FFFF00"/>
                  </a:solidFill>
                  <a:effectLst/>
                  <a:latin typeface="Century Gothic Bold" panose="020B0702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</a:t>
              </a:r>
              <a:r>
                <a:rPr lang="en-GB" sz="2800" b="1" dirty="0">
                  <a:solidFill>
                    <a:srgbClr val="FFFFFF"/>
                  </a:solidFill>
                  <a:effectLst/>
                  <a:latin typeface="Century Gothic Bold" panose="020B0702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N </a:t>
              </a:r>
              <a:r>
                <a:rPr lang="en-GB" sz="2800" b="1" dirty="0">
                  <a:solidFill>
                    <a:srgbClr val="FFFF00"/>
                  </a:solidFill>
                  <a:effectLst/>
                  <a:latin typeface="Century Gothic Bold" panose="020B0702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Y</a:t>
              </a:r>
              <a:r>
                <a:rPr lang="en-GB" sz="2800" b="1" dirty="0">
                  <a:solidFill>
                    <a:srgbClr val="FFFFFF"/>
                  </a:solidFill>
                  <a:effectLst/>
                  <a:latin typeface="Century Gothic Bold" panose="020B0702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OU </a:t>
              </a:r>
            </a:p>
          </p:txBody>
        </p:sp>
      </p:grpSp>
      <p:sp>
        <p:nvSpPr>
          <p:cNvPr id="2" name="AutoShape 6" descr="Auchmuty High School : Education : Scotland&amp;#39;s New Buildings : Architecture  in profile the building environment in Scotland - Urban Realm"/>
          <p:cNvSpPr>
            <a:spLocks noChangeAspect="1" noChangeArrowheads="1"/>
          </p:cNvSpPr>
          <p:nvPr userDrawn="1"/>
        </p:nvSpPr>
        <p:spPr bwMode="auto">
          <a:xfrm>
            <a:off x="155575" y="-144462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400"/>
          </a:p>
        </p:txBody>
      </p:sp>
    </p:spTree>
    <p:extLst>
      <p:ext uri="{BB962C8B-B14F-4D97-AF65-F5344CB8AC3E}">
        <p14:creationId xmlns:p14="http://schemas.microsoft.com/office/powerpoint/2010/main" val="38064707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8213F1-9819-4C08-99E6-B5754DC237B6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A3EBF6-E5EA-40E4-9615-ECE690F2BB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0048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png"/><Relationship Id="rId4" Type="http://schemas.openxmlformats.org/officeDocument/2006/relationships/image" Target="../media/image47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4" descr="Auchmuty High School : Education : Scotland&amp;#39;s New Buildings : Architecture  in profile the building environment in Scotland - Urban Realm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377"/>
            <a:endParaRPr lang="en-GB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D6C53F6B-81BE-419B-943F-2A0D597A2291}"/>
              </a:ext>
            </a:extLst>
          </p:cNvPr>
          <p:cNvSpPr txBox="1">
            <a:spLocks/>
          </p:cNvSpPr>
          <p:nvPr/>
        </p:nvSpPr>
        <p:spPr>
          <a:xfrm>
            <a:off x="-1276575" y="7073639"/>
            <a:ext cx="756716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baseline="0">
                <a:solidFill>
                  <a:srgbClr val="00B0F0"/>
                </a:solidFill>
                <a:latin typeface="Century Gothic Bold" panose="020B0702020202020204" pitchFamily="34" charset="0"/>
                <a:ea typeface="+mj-ea"/>
                <a:cs typeface="+mj-cs"/>
              </a:defRPr>
            </a:lvl1pPr>
          </a:lstStyle>
          <a:p>
            <a:pPr defTabSz="914377"/>
            <a:endParaRPr lang="en-GB" sz="2400" dirty="0">
              <a:solidFill>
                <a:prstClr val="black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-106549" y="913189"/>
            <a:ext cx="13209153" cy="564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33060" indent="-6351" defTabSz="914377">
              <a:lnSpc>
                <a:spcPct val="99000"/>
              </a:lnSpc>
            </a:pPr>
            <a:r>
              <a:rPr lang="en-GB" sz="3100" dirty="0"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0BC655C-76E8-2FA6-9BA5-BCFDAB1988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0930" y="4145972"/>
            <a:ext cx="3107307" cy="254844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0BDFED9E-C1C7-44CA-225B-BF67EABCABB1}"/>
              </a:ext>
            </a:extLst>
          </p:cNvPr>
          <p:cNvSpPr txBox="1">
            <a:spLocks/>
          </p:cNvSpPr>
          <p:nvPr/>
        </p:nvSpPr>
        <p:spPr>
          <a:xfrm>
            <a:off x="406485" y="500063"/>
            <a:ext cx="719686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002060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914377">
              <a:defRPr/>
            </a:pPr>
            <a:endParaRPr lang="en-GB" dirty="0">
              <a:latin typeface="Century Gothic" panose="020F0302020204030204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0BDFED9E-C1C7-44CA-225B-BF67EABCABB1}"/>
              </a:ext>
            </a:extLst>
          </p:cNvPr>
          <p:cNvSpPr txBox="1">
            <a:spLocks/>
          </p:cNvSpPr>
          <p:nvPr/>
        </p:nvSpPr>
        <p:spPr>
          <a:xfrm>
            <a:off x="419259" y="531495"/>
            <a:ext cx="719686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002060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914377">
              <a:defRPr/>
            </a:pPr>
            <a:endParaRPr lang="en-GB" dirty="0">
              <a:latin typeface="Century Gothic" panose="020F0302020204030204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94589" y="1477831"/>
            <a:ext cx="12192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GRAPHIC COMMUNICATION</a:t>
            </a:r>
            <a:br>
              <a:rPr lang="en-GB" sz="5400" dirty="0" smtClean="0"/>
            </a:br>
            <a:r>
              <a:rPr lang="en-GB" sz="5400" dirty="0" smtClean="0"/>
              <a:t>QS Family Learning Event</a:t>
            </a:r>
            <a:endParaRPr lang="en-GB" sz="5400" dirty="0"/>
          </a:p>
        </p:txBody>
      </p:sp>
    </p:spTree>
    <p:extLst>
      <p:ext uri="{BB962C8B-B14F-4D97-AF65-F5344CB8AC3E}">
        <p14:creationId xmlns:p14="http://schemas.microsoft.com/office/powerpoint/2010/main" val="1784103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4" descr="Auchmuty High School : Education : Scotland&amp;#39;s New Buildings : Architecture  in profile the building environment in Scotland - Urban Realm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377"/>
            <a:endParaRPr lang="en-GB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D6C53F6B-81BE-419B-943F-2A0D597A2291}"/>
              </a:ext>
            </a:extLst>
          </p:cNvPr>
          <p:cNvSpPr txBox="1">
            <a:spLocks/>
          </p:cNvSpPr>
          <p:nvPr/>
        </p:nvSpPr>
        <p:spPr>
          <a:xfrm>
            <a:off x="-1276575" y="7073639"/>
            <a:ext cx="756716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baseline="0">
                <a:solidFill>
                  <a:srgbClr val="00B0F0"/>
                </a:solidFill>
                <a:latin typeface="Century Gothic Bold" panose="020B0702020202020204" pitchFamily="34" charset="0"/>
                <a:ea typeface="+mj-ea"/>
                <a:cs typeface="+mj-cs"/>
              </a:defRPr>
            </a:lvl1pPr>
          </a:lstStyle>
          <a:p>
            <a:pPr defTabSz="914377"/>
            <a:endParaRPr lang="en-GB" sz="2400" dirty="0">
              <a:solidFill>
                <a:prstClr val="black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06485" y="1166743"/>
            <a:ext cx="13209153" cy="564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33060" indent="-6351" defTabSz="914377">
              <a:lnSpc>
                <a:spcPct val="99000"/>
              </a:lnSpc>
            </a:pPr>
            <a:r>
              <a:rPr lang="en-GB" sz="3100" dirty="0"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0BC655C-76E8-2FA6-9BA5-BCFDAB1988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65964" y="5150223"/>
            <a:ext cx="1434473" cy="1176475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0BDFED9E-C1C7-44CA-225B-BF67EABCABB1}"/>
              </a:ext>
            </a:extLst>
          </p:cNvPr>
          <p:cNvSpPr txBox="1">
            <a:spLocks/>
          </p:cNvSpPr>
          <p:nvPr/>
        </p:nvSpPr>
        <p:spPr>
          <a:xfrm>
            <a:off x="406485" y="500063"/>
            <a:ext cx="719686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002060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914377">
              <a:defRPr/>
            </a:pPr>
            <a:endParaRPr lang="en-GB" dirty="0">
              <a:latin typeface="Century Gothic" panose="020F0302020204030204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 bwMode="gray">
          <a:xfrm>
            <a:off x="190933" y="398353"/>
            <a:ext cx="1030406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GB" sz="4800" b="1" dirty="0" smtClean="0">
                <a:solidFill>
                  <a:srgbClr val="0070C0"/>
                </a:solidFill>
              </a:rPr>
              <a:t>Welcome to the DT department</a:t>
            </a:r>
            <a:endParaRPr lang="en-GB" sz="4800" b="1" dirty="0">
              <a:solidFill>
                <a:srgbClr val="0070C0"/>
              </a:solidFill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215900" y="1301044"/>
            <a:ext cx="11204181" cy="6138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base">
              <a:lnSpc>
                <a:spcPct val="150000"/>
              </a:lnSpc>
            </a:pPr>
            <a:r>
              <a:rPr lang="en-GB" sz="2400" b="1" dirty="0" smtClean="0"/>
              <a:t>Course breakdown for National 5/Higher Graphic Communication</a:t>
            </a:r>
          </a:p>
          <a:p>
            <a:pPr marL="0" indent="0" algn="ctr" fontAlgn="base">
              <a:lnSpc>
                <a:spcPct val="150000"/>
              </a:lnSpc>
              <a:buNone/>
            </a:pPr>
            <a:r>
              <a:rPr lang="en-GB" sz="4400" b="1" dirty="0" smtClean="0"/>
              <a:t>British Standards</a:t>
            </a:r>
          </a:p>
          <a:p>
            <a:pPr marL="0" indent="0" algn="ctr" fontAlgn="base">
              <a:lnSpc>
                <a:spcPct val="150000"/>
              </a:lnSpc>
              <a:buNone/>
            </a:pPr>
            <a:r>
              <a:rPr lang="en-GB" sz="4400" b="1" dirty="0" smtClean="0"/>
              <a:t>Computer Aided Design (CAD)</a:t>
            </a:r>
          </a:p>
          <a:p>
            <a:pPr marL="0" indent="0" algn="ctr" fontAlgn="base">
              <a:lnSpc>
                <a:spcPct val="150000"/>
              </a:lnSpc>
              <a:buNone/>
            </a:pPr>
            <a:r>
              <a:rPr lang="en-GB" sz="4400" b="1" dirty="0" smtClean="0"/>
              <a:t>Desktop Publishing (DTP)</a:t>
            </a:r>
          </a:p>
          <a:p>
            <a:pPr marL="0" indent="0" algn="just" fontAlgn="base">
              <a:lnSpc>
                <a:spcPct val="150000"/>
              </a:lnSpc>
              <a:buNone/>
            </a:pPr>
            <a:endParaRPr lang="en-GB" sz="2400" b="1" dirty="0"/>
          </a:p>
          <a:p>
            <a:pPr marL="0" indent="0" algn="just" fontAlgn="base">
              <a:lnSpc>
                <a:spcPct val="150000"/>
              </a:lnSpc>
              <a:buNone/>
            </a:pPr>
            <a:endParaRPr lang="en-GB" sz="2400" b="1" dirty="0" smtClean="0"/>
          </a:p>
          <a:p>
            <a:pPr algn="just" fontAlgn="base">
              <a:lnSpc>
                <a:spcPct val="150000"/>
              </a:lnSpc>
            </a:pPr>
            <a:endParaRPr lang="en-GB" sz="1100" b="1" dirty="0"/>
          </a:p>
        </p:txBody>
      </p:sp>
    </p:spTree>
    <p:extLst>
      <p:ext uri="{BB962C8B-B14F-4D97-AF65-F5344CB8AC3E}">
        <p14:creationId xmlns:p14="http://schemas.microsoft.com/office/powerpoint/2010/main" val="1299719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 bwMode="gray">
          <a:xfrm>
            <a:off x="163773" y="0"/>
            <a:ext cx="1236225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GB" sz="4800" b="1" dirty="0" smtClean="0">
                <a:solidFill>
                  <a:srgbClr val="0070C0"/>
                </a:solidFill>
              </a:rPr>
              <a:t>Question Paper </a:t>
            </a:r>
            <a:r>
              <a:rPr lang="en-GB" sz="2800" b="1" dirty="0" smtClean="0">
                <a:solidFill>
                  <a:srgbClr val="0070C0"/>
                </a:solidFill>
              </a:rPr>
              <a:t>(120 marks or 140 marks)</a:t>
            </a:r>
            <a:endParaRPr lang="en-GB" sz="4800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163773" y="1116234"/>
            <a:ext cx="11204181" cy="6138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base">
              <a:lnSpc>
                <a:spcPct val="150000"/>
              </a:lnSpc>
              <a:buNone/>
            </a:pPr>
            <a:r>
              <a:rPr lang="en-GB" sz="2400" b="1" dirty="0" smtClean="0"/>
              <a:t>Question Paper – Nat 5 (80 marks), Higher (90 marks)</a:t>
            </a:r>
          </a:p>
          <a:p>
            <a:pPr marL="0" indent="0" algn="just" fontAlgn="base">
              <a:lnSpc>
                <a:spcPct val="150000"/>
              </a:lnSpc>
              <a:buNone/>
            </a:pPr>
            <a:endParaRPr lang="en-GB" sz="2400" b="1" dirty="0" smtClean="0"/>
          </a:p>
          <a:p>
            <a:pPr algn="just" fontAlgn="base">
              <a:lnSpc>
                <a:spcPct val="150000"/>
              </a:lnSpc>
            </a:pPr>
            <a:endParaRPr lang="en-GB" sz="1100" b="1" dirty="0"/>
          </a:p>
        </p:txBody>
      </p:sp>
      <p:grpSp>
        <p:nvGrpSpPr>
          <p:cNvPr id="8" name="Group 7"/>
          <p:cNvGrpSpPr/>
          <p:nvPr/>
        </p:nvGrpSpPr>
        <p:grpSpPr>
          <a:xfrm>
            <a:off x="259993" y="1883680"/>
            <a:ext cx="5435152" cy="4376782"/>
            <a:chOff x="130714" y="1576739"/>
            <a:chExt cx="5435152" cy="4376782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63773" y="2190621"/>
              <a:ext cx="5402093" cy="3762900"/>
            </a:xfrm>
            <a:prstGeom prst="rect">
              <a:avLst/>
            </a:prstGeom>
          </p:spPr>
        </p:pic>
        <p:sp>
          <p:nvSpPr>
            <p:cNvPr id="6" name="Content Placeholder 2"/>
            <p:cNvSpPr txBox="1">
              <a:spLocks/>
            </p:cNvSpPr>
            <p:nvPr/>
          </p:nvSpPr>
          <p:spPr>
            <a:xfrm>
              <a:off x="130714" y="1576739"/>
              <a:ext cx="1134415" cy="613882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8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6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4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 fontAlgn="base">
                <a:lnSpc>
                  <a:spcPct val="150000"/>
                </a:lnSpc>
                <a:buNone/>
              </a:pPr>
              <a:r>
                <a:rPr lang="en-GB" sz="2400" b="1" dirty="0" smtClean="0"/>
                <a:t>NAT 5</a:t>
              </a:r>
            </a:p>
            <a:p>
              <a:pPr marL="0" indent="0" algn="just" fontAlgn="base">
                <a:lnSpc>
                  <a:spcPct val="150000"/>
                </a:lnSpc>
                <a:buNone/>
              </a:pPr>
              <a:endParaRPr lang="en-GB" sz="2400" b="1" dirty="0" smtClean="0"/>
            </a:p>
            <a:p>
              <a:pPr algn="just" fontAlgn="base">
                <a:lnSpc>
                  <a:spcPct val="150000"/>
                </a:lnSpc>
              </a:pPr>
              <a:endParaRPr lang="en-GB" sz="1100" b="1" dirty="0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5765863" y="1912737"/>
            <a:ext cx="6077803" cy="4347725"/>
            <a:chOff x="5765863" y="1653428"/>
            <a:chExt cx="6077803" cy="4347725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765863" y="2142989"/>
              <a:ext cx="6077803" cy="3858164"/>
            </a:xfrm>
            <a:prstGeom prst="rect">
              <a:avLst/>
            </a:prstGeom>
          </p:spPr>
        </p:pic>
        <p:sp>
          <p:nvSpPr>
            <p:cNvPr id="7" name="Content Placeholder 2"/>
            <p:cNvSpPr txBox="1">
              <a:spLocks/>
            </p:cNvSpPr>
            <p:nvPr/>
          </p:nvSpPr>
          <p:spPr>
            <a:xfrm>
              <a:off x="5907300" y="1653428"/>
              <a:ext cx="1295166" cy="613882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8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6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4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 fontAlgn="base">
                <a:lnSpc>
                  <a:spcPct val="150000"/>
                </a:lnSpc>
                <a:buNone/>
              </a:pPr>
              <a:r>
                <a:rPr lang="en-GB" sz="2400" b="1" dirty="0" smtClean="0"/>
                <a:t>HIGHER</a:t>
              </a:r>
            </a:p>
            <a:p>
              <a:pPr marL="0" indent="0" algn="just" fontAlgn="base">
                <a:lnSpc>
                  <a:spcPct val="150000"/>
                </a:lnSpc>
                <a:buNone/>
              </a:pPr>
              <a:endParaRPr lang="en-GB" sz="2400" b="1" dirty="0" smtClean="0"/>
            </a:p>
            <a:p>
              <a:pPr algn="just" fontAlgn="base">
                <a:lnSpc>
                  <a:spcPct val="150000"/>
                </a:lnSpc>
              </a:pPr>
              <a:endParaRPr lang="en-GB" sz="11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1563367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 bwMode="gray">
          <a:xfrm>
            <a:off x="163773" y="0"/>
            <a:ext cx="1030406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GB" sz="4800" b="1" dirty="0" smtClean="0">
                <a:solidFill>
                  <a:srgbClr val="0070C0"/>
                </a:solidFill>
              </a:rPr>
              <a:t>Assignment</a:t>
            </a:r>
            <a:endParaRPr lang="en-GB" sz="4800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163773" y="1116234"/>
            <a:ext cx="11204181" cy="6138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base">
              <a:lnSpc>
                <a:spcPct val="150000"/>
              </a:lnSpc>
              <a:buNone/>
            </a:pPr>
            <a:r>
              <a:rPr lang="en-GB" sz="2400" b="1" dirty="0" smtClean="0"/>
              <a:t>Assignment– </a:t>
            </a:r>
            <a:r>
              <a:rPr lang="en-GB" sz="2400" b="1" dirty="0"/>
              <a:t>Nat 5 </a:t>
            </a:r>
            <a:r>
              <a:rPr lang="en-GB" sz="2400" b="1" dirty="0" smtClean="0"/>
              <a:t>(40 </a:t>
            </a:r>
            <a:r>
              <a:rPr lang="en-GB" sz="2400" b="1" dirty="0"/>
              <a:t>Marks), Higher </a:t>
            </a:r>
            <a:r>
              <a:rPr lang="en-GB" sz="2400" b="1" dirty="0" smtClean="0"/>
              <a:t>(50 marks)</a:t>
            </a:r>
            <a:endParaRPr lang="en-GB" sz="2400" b="1" dirty="0"/>
          </a:p>
          <a:p>
            <a:pPr marL="0" indent="0" algn="just" fontAlgn="base">
              <a:lnSpc>
                <a:spcPct val="150000"/>
              </a:lnSpc>
              <a:buNone/>
            </a:pPr>
            <a:endParaRPr lang="en-GB" sz="2400" b="1" dirty="0" smtClean="0"/>
          </a:p>
          <a:p>
            <a:pPr algn="just" fontAlgn="base">
              <a:lnSpc>
                <a:spcPct val="150000"/>
              </a:lnSpc>
            </a:pPr>
            <a:endParaRPr lang="en-GB" sz="1100" b="1" dirty="0"/>
          </a:p>
        </p:txBody>
      </p:sp>
      <p:grpSp>
        <p:nvGrpSpPr>
          <p:cNvPr id="4" name="Group 3"/>
          <p:cNvGrpSpPr/>
          <p:nvPr/>
        </p:nvGrpSpPr>
        <p:grpSpPr>
          <a:xfrm>
            <a:off x="196832" y="1833605"/>
            <a:ext cx="5798922" cy="4579328"/>
            <a:chOff x="130714" y="1576739"/>
            <a:chExt cx="5798922" cy="4579328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63773" y="2012114"/>
              <a:ext cx="5765863" cy="4143953"/>
            </a:xfrm>
            <a:prstGeom prst="rect">
              <a:avLst/>
            </a:prstGeom>
          </p:spPr>
        </p:pic>
        <p:sp>
          <p:nvSpPr>
            <p:cNvPr id="6" name="Content Placeholder 2"/>
            <p:cNvSpPr txBox="1">
              <a:spLocks/>
            </p:cNvSpPr>
            <p:nvPr/>
          </p:nvSpPr>
          <p:spPr>
            <a:xfrm>
              <a:off x="130714" y="1576739"/>
              <a:ext cx="1134415" cy="613882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8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6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4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 fontAlgn="base">
                <a:lnSpc>
                  <a:spcPct val="150000"/>
                </a:lnSpc>
                <a:buNone/>
              </a:pPr>
              <a:r>
                <a:rPr lang="en-GB" sz="2400" b="1" dirty="0" smtClean="0"/>
                <a:t>NAT 5</a:t>
              </a:r>
            </a:p>
            <a:p>
              <a:pPr marL="0" indent="0" algn="just" fontAlgn="base">
                <a:lnSpc>
                  <a:spcPct val="150000"/>
                </a:lnSpc>
                <a:buNone/>
              </a:pPr>
              <a:endParaRPr lang="en-GB" sz="2400" b="1" dirty="0" smtClean="0"/>
            </a:p>
            <a:p>
              <a:pPr algn="just" fontAlgn="base">
                <a:lnSpc>
                  <a:spcPct val="150000"/>
                </a:lnSpc>
              </a:pPr>
              <a:endParaRPr lang="en-GB" sz="1100" b="1" dirty="0"/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6028813" y="1755246"/>
            <a:ext cx="5887833" cy="4657687"/>
            <a:chOff x="5929636" y="1498380"/>
            <a:chExt cx="5887833" cy="4657687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29636" y="1902933"/>
              <a:ext cx="5887833" cy="4253134"/>
            </a:xfrm>
            <a:prstGeom prst="rect">
              <a:avLst/>
            </a:prstGeom>
          </p:spPr>
        </p:pic>
        <p:sp>
          <p:nvSpPr>
            <p:cNvPr id="9" name="Content Placeholder 2"/>
            <p:cNvSpPr txBox="1">
              <a:spLocks/>
            </p:cNvSpPr>
            <p:nvPr/>
          </p:nvSpPr>
          <p:spPr>
            <a:xfrm>
              <a:off x="5962695" y="1498380"/>
              <a:ext cx="1515343" cy="613882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8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6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4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 fontAlgn="base">
                <a:lnSpc>
                  <a:spcPct val="150000"/>
                </a:lnSpc>
                <a:buNone/>
              </a:pPr>
              <a:r>
                <a:rPr lang="en-GB" sz="2400" b="1" dirty="0" smtClean="0"/>
                <a:t>HIGHER</a:t>
              </a:r>
            </a:p>
            <a:p>
              <a:pPr marL="0" indent="0" algn="just" fontAlgn="base">
                <a:lnSpc>
                  <a:spcPct val="150000"/>
                </a:lnSpc>
                <a:buNone/>
              </a:pPr>
              <a:endParaRPr lang="en-GB" sz="2400" b="1" dirty="0" smtClean="0"/>
            </a:p>
            <a:p>
              <a:pPr algn="just" fontAlgn="base">
                <a:lnSpc>
                  <a:spcPct val="150000"/>
                </a:lnSpc>
              </a:pPr>
              <a:endParaRPr lang="en-GB" sz="11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948944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129954"/>
            <a:ext cx="7886700" cy="1325563"/>
          </a:xfrm>
        </p:spPr>
        <p:txBody>
          <a:bodyPr/>
          <a:lstStyle/>
          <a:p>
            <a:r>
              <a:rPr lang="en-GB" sz="4800" b="1" dirty="0" smtClean="0">
                <a:solidFill>
                  <a:srgbClr val="0070C0"/>
                </a:solidFill>
              </a:rPr>
              <a:t>Microsoft Teams</a:t>
            </a:r>
            <a:endParaRPr lang="en-GB" sz="4800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1169988"/>
            <a:ext cx="11204575" cy="614362"/>
          </a:xfrm>
        </p:spPr>
        <p:txBody>
          <a:bodyPr>
            <a:noAutofit/>
          </a:bodyPr>
          <a:lstStyle/>
          <a:p>
            <a:pPr algn="just" fontAlgn="base">
              <a:lnSpc>
                <a:spcPct val="150000"/>
              </a:lnSpc>
            </a:pPr>
            <a:r>
              <a:rPr lang="en-GB" sz="2400" b="1" dirty="0" smtClean="0"/>
              <a:t>Used regularly to provide students with course notes/homework/revision </a:t>
            </a:r>
          </a:p>
          <a:p>
            <a:pPr algn="just" fontAlgn="base">
              <a:lnSpc>
                <a:spcPct val="150000"/>
              </a:lnSpc>
            </a:pPr>
            <a:endParaRPr lang="en-GB" sz="1100" b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7633" t="20338" r="7070" b="8965"/>
          <a:stretch/>
        </p:blipFill>
        <p:spPr>
          <a:xfrm>
            <a:off x="2053654" y="1881062"/>
            <a:ext cx="7570034" cy="4705696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546361" y="1933731"/>
            <a:ext cx="464696" cy="479685"/>
          </a:xfrm>
          <a:prstGeom prst="rect">
            <a:avLst/>
          </a:prstGeom>
          <a:noFill/>
          <a:ln w="381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9" name="Straight Arrow Connector 8"/>
          <p:cNvCxnSpPr>
            <a:endCxn id="7" idx="3"/>
          </p:cNvCxnSpPr>
          <p:nvPr/>
        </p:nvCxnSpPr>
        <p:spPr>
          <a:xfrm flipH="1" flipV="1">
            <a:off x="6011057" y="2173574"/>
            <a:ext cx="3717559" cy="149901"/>
          </a:xfrm>
          <a:prstGeom prst="straightConnector1">
            <a:avLst/>
          </a:prstGeom>
          <a:ln w="28575"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5264046" y="4034853"/>
            <a:ext cx="612097" cy="479685"/>
          </a:xfrm>
          <a:prstGeom prst="rect">
            <a:avLst/>
          </a:prstGeom>
          <a:noFill/>
          <a:ln w="381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3" name="Straight Arrow Connector 12"/>
          <p:cNvCxnSpPr/>
          <p:nvPr/>
        </p:nvCxnSpPr>
        <p:spPr>
          <a:xfrm flipV="1">
            <a:off x="1918741" y="4424599"/>
            <a:ext cx="3330315" cy="12490"/>
          </a:xfrm>
          <a:prstGeom prst="straightConnector1">
            <a:avLst/>
          </a:prstGeom>
          <a:ln w="28575"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ontent Placeholder 2"/>
          <p:cNvSpPr txBox="1">
            <a:spLocks/>
          </p:cNvSpPr>
          <p:nvPr/>
        </p:nvSpPr>
        <p:spPr>
          <a:xfrm>
            <a:off x="9729583" y="2131815"/>
            <a:ext cx="2297525" cy="8662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base">
              <a:lnSpc>
                <a:spcPct val="150000"/>
              </a:lnSpc>
            </a:pPr>
            <a:r>
              <a:rPr lang="en-GB" b="1" dirty="0" smtClean="0"/>
              <a:t>Information from teacher</a:t>
            </a:r>
          </a:p>
          <a:p>
            <a:pPr algn="just" fontAlgn="base">
              <a:lnSpc>
                <a:spcPct val="150000"/>
              </a:lnSpc>
            </a:pPr>
            <a:r>
              <a:rPr lang="en-GB" b="1" dirty="0" smtClean="0"/>
              <a:t>Assignment (homework)</a:t>
            </a:r>
            <a:endParaRPr lang="en-GB" b="1" dirty="0"/>
          </a:p>
        </p:txBody>
      </p:sp>
      <p:sp>
        <p:nvSpPr>
          <p:cNvPr id="19" name="Content Placeholder 2"/>
          <p:cNvSpPr txBox="1">
            <a:spLocks/>
          </p:cNvSpPr>
          <p:nvPr/>
        </p:nvSpPr>
        <p:spPr>
          <a:xfrm>
            <a:off x="0" y="3948124"/>
            <a:ext cx="2353456" cy="8662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lnSpc>
                <a:spcPct val="150000"/>
              </a:lnSpc>
              <a:buNone/>
            </a:pPr>
            <a:r>
              <a:rPr lang="en-GB" b="1" dirty="0" smtClean="0"/>
              <a:t>Communication between teacher and student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2429299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2" grpId="0" animBg="1"/>
      <p:bldP spid="16" grpId="0"/>
      <p:bldP spid="1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218425"/>
            <a:ext cx="7886700" cy="1325563"/>
          </a:xfrm>
        </p:spPr>
        <p:txBody>
          <a:bodyPr/>
          <a:lstStyle/>
          <a:p>
            <a:r>
              <a:rPr lang="en-GB" sz="4800" b="1" dirty="0" smtClean="0">
                <a:solidFill>
                  <a:srgbClr val="0070C0"/>
                </a:solidFill>
              </a:rPr>
              <a:t>Microsoft Teams</a:t>
            </a:r>
            <a:endParaRPr lang="en-GB" sz="4800" b="1" dirty="0">
              <a:solidFill>
                <a:srgbClr val="0070C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7019" t="19928" r="461" b="19006"/>
          <a:stretch/>
        </p:blipFill>
        <p:spPr>
          <a:xfrm>
            <a:off x="554637" y="1738860"/>
            <a:ext cx="9024080" cy="446707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4946753" y="1858780"/>
            <a:ext cx="464696" cy="479685"/>
          </a:xfrm>
          <a:prstGeom prst="rect">
            <a:avLst/>
          </a:prstGeom>
          <a:noFill/>
          <a:ln w="381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8" name="Straight Arrow Connector 7"/>
          <p:cNvCxnSpPr>
            <a:endCxn id="7" idx="3"/>
          </p:cNvCxnSpPr>
          <p:nvPr/>
        </p:nvCxnSpPr>
        <p:spPr>
          <a:xfrm flipH="1">
            <a:off x="5411449" y="2023672"/>
            <a:ext cx="4317167" cy="74951"/>
          </a:xfrm>
          <a:prstGeom prst="straightConnector1">
            <a:avLst/>
          </a:prstGeom>
          <a:ln w="28575"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/>
          <p:cNvSpPr txBox="1">
            <a:spLocks/>
          </p:cNvSpPr>
          <p:nvPr/>
        </p:nvSpPr>
        <p:spPr>
          <a:xfrm>
            <a:off x="9729583" y="1547198"/>
            <a:ext cx="2462417" cy="8662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lnSpc>
                <a:spcPct val="150000"/>
              </a:lnSpc>
              <a:buNone/>
            </a:pPr>
            <a:r>
              <a:rPr lang="en-GB" b="1" dirty="0" smtClean="0"/>
              <a:t>Course notes/Past papers/Revision questions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1366666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4164" y="863898"/>
            <a:ext cx="9399067" cy="585093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-127000"/>
            <a:ext cx="7886700" cy="1325563"/>
          </a:xfrm>
        </p:spPr>
        <p:txBody>
          <a:bodyPr/>
          <a:lstStyle/>
          <a:p>
            <a:r>
              <a:rPr lang="en-GB" sz="4800" b="1" dirty="0" smtClean="0">
                <a:solidFill>
                  <a:srgbClr val="0070C0"/>
                </a:solidFill>
              </a:rPr>
              <a:t>QS Website</a:t>
            </a:r>
            <a:endParaRPr lang="en-GB" sz="4800" b="1" dirty="0">
              <a:solidFill>
                <a:srgbClr val="0070C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815112" y="2659238"/>
            <a:ext cx="5060266" cy="479685"/>
          </a:xfrm>
          <a:prstGeom prst="rect">
            <a:avLst/>
          </a:prstGeom>
          <a:noFill/>
          <a:ln w="381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8" name="Straight Arrow Connector 7"/>
          <p:cNvCxnSpPr/>
          <p:nvPr/>
        </p:nvCxnSpPr>
        <p:spPr>
          <a:xfrm flipH="1" flipV="1">
            <a:off x="8959273" y="2946400"/>
            <a:ext cx="1998537" cy="201535"/>
          </a:xfrm>
          <a:prstGeom prst="straightConnector1">
            <a:avLst/>
          </a:prstGeom>
          <a:ln w="28575"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/>
          <p:cNvSpPr txBox="1">
            <a:spLocks/>
          </p:cNvSpPr>
          <p:nvPr/>
        </p:nvSpPr>
        <p:spPr>
          <a:xfrm>
            <a:off x="10394147" y="1856235"/>
            <a:ext cx="1797853" cy="8662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lnSpc>
                <a:spcPct val="150000"/>
              </a:lnSpc>
            </a:pPr>
            <a:r>
              <a:rPr lang="en-GB" b="1" dirty="0" smtClean="0"/>
              <a:t>Type in Level &amp;  </a:t>
            </a:r>
            <a:r>
              <a:rPr lang="en-GB" b="1" dirty="0"/>
              <a:t>S</a:t>
            </a:r>
            <a:r>
              <a:rPr lang="en-GB" b="1" dirty="0" smtClean="0"/>
              <a:t>ubject</a:t>
            </a:r>
            <a:endParaRPr lang="en-GB" b="1" dirty="0"/>
          </a:p>
        </p:txBody>
      </p:sp>
      <p:sp>
        <p:nvSpPr>
          <p:cNvPr id="17" name="Content Placeholder 2"/>
          <p:cNvSpPr txBox="1">
            <a:spLocks/>
          </p:cNvSpPr>
          <p:nvPr/>
        </p:nvSpPr>
        <p:spPr>
          <a:xfrm>
            <a:off x="203334" y="4967454"/>
            <a:ext cx="1797853" cy="8662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lnSpc>
                <a:spcPct val="150000"/>
              </a:lnSpc>
            </a:pPr>
            <a:endParaRPr lang="en-GB" sz="1100" b="1" dirty="0"/>
          </a:p>
        </p:txBody>
      </p:sp>
      <p:sp>
        <p:nvSpPr>
          <p:cNvPr id="12" name="Rectangle 11"/>
          <p:cNvSpPr/>
          <p:nvPr/>
        </p:nvSpPr>
        <p:spPr>
          <a:xfrm>
            <a:off x="3815112" y="5643418"/>
            <a:ext cx="5060266" cy="701964"/>
          </a:xfrm>
          <a:prstGeom prst="rect">
            <a:avLst/>
          </a:prstGeom>
          <a:noFill/>
          <a:ln w="381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1917774" y="4967454"/>
            <a:ext cx="1897338" cy="866217"/>
          </a:xfrm>
          <a:prstGeom prst="straightConnector1">
            <a:avLst/>
          </a:prstGeom>
          <a:ln w="28575"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Content Placeholder 2"/>
          <p:cNvSpPr txBox="1">
            <a:spLocks/>
          </p:cNvSpPr>
          <p:nvPr/>
        </p:nvSpPr>
        <p:spPr>
          <a:xfrm>
            <a:off x="161627" y="4022634"/>
            <a:ext cx="1881266" cy="8662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lnSpc>
                <a:spcPct val="150000"/>
              </a:lnSpc>
              <a:buNone/>
            </a:pPr>
            <a:r>
              <a:rPr lang="en-GB" b="1" dirty="0" smtClean="0"/>
              <a:t>All course information will be found here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1235324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/>
      <p:bldP spid="12" grpId="0" animBg="1"/>
      <p:bldP spid="2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/>
          <a:srcRect l="23351"/>
          <a:stretch/>
        </p:blipFill>
        <p:spPr>
          <a:xfrm>
            <a:off x="665345" y="314186"/>
            <a:ext cx="9202694" cy="6272101"/>
          </a:xfrm>
          <a:prstGeom prst="rect">
            <a:avLst/>
          </a:prstGeom>
        </p:spPr>
      </p:pic>
      <p:cxnSp>
        <p:nvCxnSpPr>
          <p:cNvPr id="4" name="Straight Arrow Connector 3"/>
          <p:cNvCxnSpPr>
            <a:endCxn id="10" idx="3"/>
          </p:cNvCxnSpPr>
          <p:nvPr/>
        </p:nvCxnSpPr>
        <p:spPr>
          <a:xfrm flipH="1">
            <a:off x="9867331" y="3874883"/>
            <a:ext cx="380347" cy="123580"/>
          </a:xfrm>
          <a:prstGeom prst="straightConnector1">
            <a:avLst/>
          </a:prstGeom>
          <a:ln w="28575"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ontent Placeholder 2"/>
          <p:cNvSpPr txBox="1">
            <a:spLocks/>
          </p:cNvSpPr>
          <p:nvPr/>
        </p:nvSpPr>
        <p:spPr>
          <a:xfrm>
            <a:off x="10247678" y="3190041"/>
            <a:ext cx="1797853" cy="8662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base">
              <a:lnSpc>
                <a:spcPct val="150000"/>
              </a:lnSpc>
              <a:buNone/>
            </a:pPr>
            <a:r>
              <a:rPr lang="en-GB" b="1" dirty="0" smtClean="0"/>
              <a:t>Previous exams with ANSWERS!</a:t>
            </a:r>
            <a:endParaRPr lang="en-GB" b="1" dirty="0"/>
          </a:p>
        </p:txBody>
      </p:sp>
      <p:sp>
        <p:nvSpPr>
          <p:cNvPr id="6" name="Rectangle 5"/>
          <p:cNvSpPr/>
          <p:nvPr/>
        </p:nvSpPr>
        <p:spPr>
          <a:xfrm>
            <a:off x="666053" y="2784143"/>
            <a:ext cx="9201986" cy="750626"/>
          </a:xfrm>
          <a:prstGeom prst="rect">
            <a:avLst/>
          </a:prstGeom>
          <a:noFill/>
          <a:ln w="381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9928224" y="2482734"/>
            <a:ext cx="465923" cy="560084"/>
          </a:xfrm>
          <a:prstGeom prst="straightConnector1">
            <a:avLst/>
          </a:prstGeom>
          <a:ln w="28575"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2"/>
          <p:cNvSpPr txBox="1">
            <a:spLocks/>
          </p:cNvSpPr>
          <p:nvPr/>
        </p:nvSpPr>
        <p:spPr>
          <a:xfrm>
            <a:off x="9729099" y="1616517"/>
            <a:ext cx="1797853" cy="8662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base">
              <a:lnSpc>
                <a:spcPct val="150000"/>
              </a:lnSpc>
              <a:buNone/>
            </a:pPr>
            <a:r>
              <a:rPr lang="en-GB" b="1" dirty="0" smtClean="0"/>
              <a:t>Examinable areas</a:t>
            </a:r>
            <a:endParaRPr lang="en-GB" b="1" dirty="0"/>
          </a:p>
        </p:txBody>
      </p:sp>
      <p:sp>
        <p:nvSpPr>
          <p:cNvPr id="10" name="Rectangle 9"/>
          <p:cNvSpPr/>
          <p:nvPr/>
        </p:nvSpPr>
        <p:spPr>
          <a:xfrm>
            <a:off x="665345" y="3623150"/>
            <a:ext cx="9201986" cy="750626"/>
          </a:xfrm>
          <a:prstGeom prst="rect">
            <a:avLst/>
          </a:prstGeom>
          <a:noFill/>
          <a:ln w="381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7055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8" grpId="0"/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34990" t="32428" r="7223" b="18596"/>
          <a:stretch/>
        </p:blipFill>
        <p:spPr>
          <a:xfrm>
            <a:off x="2518348" y="794475"/>
            <a:ext cx="9353861" cy="5945675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 bwMode="gray">
          <a:xfrm>
            <a:off x="0" y="-213236"/>
            <a:ext cx="1031804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GB" sz="4800" b="1" dirty="0" smtClean="0">
                <a:solidFill>
                  <a:srgbClr val="0070C0"/>
                </a:solidFill>
              </a:rPr>
              <a:t>Course Specification – </a:t>
            </a:r>
            <a:r>
              <a:rPr lang="en-GB" sz="2800" b="1" dirty="0" smtClean="0">
                <a:solidFill>
                  <a:srgbClr val="0070C0"/>
                </a:solidFill>
              </a:rPr>
              <a:t>Revision list</a:t>
            </a:r>
            <a:endParaRPr lang="en-GB" sz="2800" b="1" dirty="0">
              <a:solidFill>
                <a:srgbClr val="0070C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721902" y="5336498"/>
            <a:ext cx="1109272" cy="194872"/>
          </a:xfrm>
          <a:prstGeom prst="rect">
            <a:avLst/>
          </a:prstGeom>
          <a:solidFill>
            <a:srgbClr val="ACD433">
              <a:alpha val="4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5114142" y="5968584"/>
            <a:ext cx="1481529" cy="222354"/>
          </a:xfrm>
          <a:prstGeom prst="rect">
            <a:avLst/>
          </a:prstGeom>
          <a:solidFill>
            <a:srgbClr val="FF0000">
              <a:alpha val="4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1828800" y="5456420"/>
            <a:ext cx="3252866" cy="554636"/>
          </a:xfrm>
          <a:prstGeom prst="straightConnector1">
            <a:avLst/>
          </a:prstGeom>
          <a:ln w="28575"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2"/>
          <p:cNvSpPr txBox="1">
            <a:spLocks/>
          </p:cNvSpPr>
          <p:nvPr/>
        </p:nvSpPr>
        <p:spPr>
          <a:xfrm>
            <a:off x="344772" y="4008084"/>
            <a:ext cx="1797853" cy="8662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base">
              <a:lnSpc>
                <a:spcPct val="150000"/>
              </a:lnSpc>
              <a:buNone/>
            </a:pPr>
            <a:r>
              <a:rPr lang="en-GB" b="1" dirty="0" smtClean="0"/>
              <a:t>Green – confident</a:t>
            </a:r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1888761" y="4601980"/>
            <a:ext cx="2773180" cy="824459"/>
          </a:xfrm>
          <a:prstGeom prst="straightConnector1">
            <a:avLst/>
          </a:prstGeom>
          <a:ln w="28575"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4259705" y="3072985"/>
            <a:ext cx="2650760" cy="269822"/>
          </a:xfrm>
          <a:prstGeom prst="rect">
            <a:avLst/>
          </a:prstGeom>
          <a:noFill/>
          <a:ln w="381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1366604" y="2670748"/>
            <a:ext cx="2863121" cy="494675"/>
          </a:xfrm>
          <a:prstGeom prst="straightConnector1">
            <a:avLst/>
          </a:prstGeom>
          <a:ln w="28575"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ontent Placeholder 2"/>
          <p:cNvSpPr txBox="1">
            <a:spLocks/>
          </p:cNvSpPr>
          <p:nvPr/>
        </p:nvSpPr>
        <p:spPr>
          <a:xfrm>
            <a:off x="134911" y="2211763"/>
            <a:ext cx="1797853" cy="8662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base">
              <a:lnSpc>
                <a:spcPct val="150000"/>
              </a:lnSpc>
              <a:buNone/>
            </a:pPr>
            <a:r>
              <a:rPr lang="en-GB" b="1" dirty="0" smtClean="0"/>
              <a:t>Talking point</a:t>
            </a:r>
            <a:endParaRPr lang="en-GB" b="1" dirty="0"/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344772" y="4977409"/>
            <a:ext cx="1797853" cy="8662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base">
              <a:lnSpc>
                <a:spcPct val="150000"/>
              </a:lnSpc>
              <a:buNone/>
            </a:pPr>
            <a:r>
              <a:rPr lang="en-GB" b="1" dirty="0" smtClean="0"/>
              <a:t>Red – Less confident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1139880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/>
      <p:bldP spid="14" grpId="0" animBg="1"/>
      <p:bldP spid="16" grpId="0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 bwMode="gray">
          <a:xfrm>
            <a:off x="0" y="-213236"/>
            <a:ext cx="1031804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GB" sz="4800" b="1" dirty="0" smtClean="0">
                <a:solidFill>
                  <a:srgbClr val="0070C0"/>
                </a:solidFill>
              </a:rPr>
              <a:t>Course Specification – </a:t>
            </a:r>
            <a:r>
              <a:rPr lang="en-GB" sz="2800" b="1" dirty="0" smtClean="0">
                <a:solidFill>
                  <a:srgbClr val="0070C0"/>
                </a:solidFill>
              </a:rPr>
              <a:t>Revision list</a:t>
            </a:r>
            <a:endParaRPr lang="en-GB" sz="2800" b="1" dirty="0">
              <a:solidFill>
                <a:srgbClr val="0070C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0429" y="802372"/>
            <a:ext cx="7817185" cy="5885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9695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 bwMode="gray">
          <a:xfrm>
            <a:off x="0" y="0"/>
            <a:ext cx="1055307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GB" sz="4800" b="1" dirty="0" smtClean="0">
                <a:solidFill>
                  <a:srgbClr val="0070C0"/>
                </a:solidFill>
              </a:rPr>
              <a:t>Past Papers &amp; Marking Instructions</a:t>
            </a:r>
            <a:endParaRPr lang="en-GB" sz="4800" b="1" dirty="0">
              <a:solidFill>
                <a:srgbClr val="0070C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28842" t="27715" r="10451" b="50044"/>
          <a:stretch/>
        </p:blipFill>
        <p:spPr>
          <a:xfrm>
            <a:off x="1187807" y="1648917"/>
            <a:ext cx="9837568" cy="283410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/>
          <a:srcRect l="28842" t="59588" r="10451" b="37677"/>
          <a:stretch/>
        </p:blipFill>
        <p:spPr>
          <a:xfrm>
            <a:off x="1191499" y="4483020"/>
            <a:ext cx="9837568" cy="34845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/>
          <a:srcRect l="28842" t="66121" r="10451" b="30598"/>
          <a:stretch/>
        </p:blipFill>
        <p:spPr>
          <a:xfrm>
            <a:off x="1180203" y="4854705"/>
            <a:ext cx="9837568" cy="41814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/>
          <a:srcRect l="28842" t="73929" r="10451" b="22789"/>
          <a:stretch/>
        </p:blipFill>
        <p:spPr>
          <a:xfrm>
            <a:off x="1176729" y="5323085"/>
            <a:ext cx="9837568" cy="418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6624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 bwMode="gray">
          <a:xfrm>
            <a:off x="194872" y="0"/>
            <a:ext cx="1055307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GB" sz="4800" b="1" dirty="0" smtClean="0">
                <a:solidFill>
                  <a:srgbClr val="0070C0"/>
                </a:solidFill>
              </a:rPr>
              <a:t>Marking Instructions</a:t>
            </a:r>
            <a:endParaRPr lang="en-GB" sz="4800" b="1" dirty="0">
              <a:solidFill>
                <a:srgbClr val="0070C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37602" t="29051" r="10604" b="10195"/>
          <a:stretch/>
        </p:blipFill>
        <p:spPr>
          <a:xfrm>
            <a:off x="1667559" y="1259922"/>
            <a:ext cx="6115988" cy="5380623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>
          <a:xfrm flipH="1">
            <a:off x="7054463" y="1840258"/>
            <a:ext cx="1244183" cy="164893"/>
          </a:xfrm>
          <a:prstGeom prst="straightConnector1">
            <a:avLst/>
          </a:prstGeom>
          <a:ln w="28575"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ontent Placeholder 2"/>
          <p:cNvSpPr txBox="1">
            <a:spLocks/>
          </p:cNvSpPr>
          <p:nvPr/>
        </p:nvSpPr>
        <p:spPr>
          <a:xfrm>
            <a:off x="8241668" y="1261492"/>
            <a:ext cx="1797853" cy="192552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lnSpc>
                <a:spcPct val="150000"/>
              </a:lnSpc>
              <a:buNone/>
            </a:pPr>
            <a:r>
              <a:rPr lang="en-GB" b="1" dirty="0" smtClean="0"/>
              <a:t>Common mistakes students may make when answering the question</a:t>
            </a:r>
            <a:endParaRPr lang="en-GB" b="1" dirty="0"/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1568019" y="2492519"/>
            <a:ext cx="1216107" cy="178199"/>
          </a:xfrm>
          <a:prstGeom prst="straightConnector1">
            <a:avLst/>
          </a:prstGeom>
          <a:ln w="28575"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2"/>
          <p:cNvSpPr txBox="1">
            <a:spLocks/>
          </p:cNvSpPr>
          <p:nvPr/>
        </p:nvSpPr>
        <p:spPr>
          <a:xfrm>
            <a:off x="112127" y="2024711"/>
            <a:ext cx="1797853" cy="192552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lnSpc>
                <a:spcPct val="150000"/>
              </a:lnSpc>
              <a:buNone/>
            </a:pPr>
            <a:r>
              <a:rPr lang="en-GB" b="1" dirty="0" smtClean="0"/>
              <a:t>Wording can be different but must have the same meaning</a:t>
            </a:r>
            <a:endParaRPr lang="en-GB" b="1" dirty="0"/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7883087" y="4541950"/>
            <a:ext cx="4434214" cy="192552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lnSpc>
                <a:spcPct val="150000"/>
              </a:lnSpc>
              <a:buNone/>
            </a:pPr>
            <a:r>
              <a:rPr lang="en-GB" sz="3200" b="1" dirty="0" smtClean="0">
                <a:solidFill>
                  <a:srgbClr val="FF0000"/>
                </a:solidFill>
              </a:rPr>
              <a:t>AI can help with this!</a:t>
            </a:r>
            <a:endParaRPr lang="en-GB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8363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 bwMode="gray">
          <a:xfrm>
            <a:off x="239843" y="-209862"/>
            <a:ext cx="1055307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GB" sz="4800" b="1" dirty="0" smtClean="0">
                <a:solidFill>
                  <a:srgbClr val="0070C0"/>
                </a:solidFill>
              </a:rPr>
              <a:t>Marking Instructions</a:t>
            </a:r>
            <a:endParaRPr lang="en-GB" sz="4800" b="1" dirty="0">
              <a:solidFill>
                <a:srgbClr val="0070C0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flipH="1">
            <a:off x="8529405" y="2923082"/>
            <a:ext cx="1229192" cy="794479"/>
          </a:xfrm>
          <a:prstGeom prst="straightConnector1">
            <a:avLst/>
          </a:prstGeom>
          <a:ln w="28575"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ontent Placeholder 2"/>
          <p:cNvSpPr txBox="1">
            <a:spLocks/>
          </p:cNvSpPr>
          <p:nvPr/>
        </p:nvSpPr>
        <p:spPr>
          <a:xfrm>
            <a:off x="9773588" y="1717087"/>
            <a:ext cx="1797853" cy="192552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lnSpc>
                <a:spcPct val="150000"/>
              </a:lnSpc>
              <a:buNone/>
            </a:pPr>
            <a:r>
              <a:rPr lang="en-GB" b="1" dirty="0" smtClean="0"/>
              <a:t>How students should answer certain questions</a:t>
            </a:r>
            <a:endParaRPr lang="en-GB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346" y="777037"/>
            <a:ext cx="8026263" cy="6008793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283346" y="3082166"/>
            <a:ext cx="8139659" cy="3547234"/>
          </a:xfrm>
          <a:prstGeom prst="rect">
            <a:avLst/>
          </a:prstGeom>
          <a:solidFill>
            <a:srgbClr val="ACD433">
              <a:alpha val="1490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5539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-106363"/>
            <a:ext cx="7886700" cy="1325563"/>
          </a:xfrm>
        </p:spPr>
        <p:txBody>
          <a:bodyPr/>
          <a:lstStyle/>
          <a:p>
            <a:r>
              <a:rPr lang="en-GB" sz="4800" b="1" dirty="0" smtClean="0">
                <a:solidFill>
                  <a:srgbClr val="0070C0"/>
                </a:solidFill>
              </a:rPr>
              <a:t>State questions – Name it!</a:t>
            </a:r>
            <a:endParaRPr lang="en-GB" sz="4800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960438"/>
            <a:ext cx="11204575" cy="612775"/>
          </a:xfrm>
        </p:spPr>
        <p:txBody>
          <a:bodyPr>
            <a:noAutofit/>
          </a:bodyPr>
          <a:lstStyle/>
          <a:p>
            <a:pPr algn="just" fontAlgn="base">
              <a:lnSpc>
                <a:spcPct val="150000"/>
              </a:lnSpc>
            </a:pPr>
            <a:r>
              <a:rPr lang="en-GB" sz="2400" b="1" dirty="0" smtClean="0"/>
              <a:t>Normally 1/2 marks</a:t>
            </a:r>
          </a:p>
          <a:p>
            <a:pPr algn="just" fontAlgn="base">
              <a:lnSpc>
                <a:spcPct val="150000"/>
              </a:lnSpc>
            </a:pPr>
            <a:endParaRPr lang="en-GB" sz="2400" b="1" u="sng" dirty="0"/>
          </a:p>
          <a:p>
            <a:pPr algn="just" fontAlgn="base">
              <a:lnSpc>
                <a:spcPct val="150000"/>
              </a:lnSpc>
            </a:pPr>
            <a:endParaRPr lang="en-GB" sz="2400" b="1" u="sng" dirty="0" smtClean="0"/>
          </a:p>
          <a:p>
            <a:pPr algn="just" fontAlgn="base">
              <a:lnSpc>
                <a:spcPct val="150000"/>
              </a:lnSpc>
            </a:pPr>
            <a:endParaRPr lang="en-GB" sz="2400" b="1" u="sng" dirty="0" smtClean="0"/>
          </a:p>
          <a:p>
            <a:pPr algn="just" fontAlgn="base">
              <a:lnSpc>
                <a:spcPct val="150000"/>
              </a:lnSpc>
            </a:pPr>
            <a:endParaRPr lang="en-GB" sz="1100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821" y="1703561"/>
            <a:ext cx="5880589" cy="465126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0777" y="1750227"/>
            <a:ext cx="5558483" cy="657904"/>
          </a:xfrm>
          <a:prstGeom prst="rect">
            <a:avLst/>
          </a:prstGeom>
        </p:spPr>
      </p:pic>
      <p:grpSp>
        <p:nvGrpSpPr>
          <p:cNvPr id="16" name="Group 15"/>
          <p:cNvGrpSpPr/>
          <p:nvPr/>
        </p:nvGrpSpPr>
        <p:grpSpPr>
          <a:xfrm>
            <a:off x="8429281" y="502343"/>
            <a:ext cx="2024609" cy="1576836"/>
            <a:chOff x="8429281" y="502343"/>
            <a:chExt cx="2024609" cy="1576836"/>
          </a:xfrm>
        </p:grpSpPr>
        <p:cxnSp>
          <p:nvCxnSpPr>
            <p:cNvPr id="11" name="Straight Arrow Connector 10"/>
            <p:cNvCxnSpPr/>
            <p:nvPr/>
          </p:nvCxnSpPr>
          <p:spPr>
            <a:xfrm>
              <a:off x="9738360" y="1370789"/>
              <a:ext cx="715530" cy="708390"/>
            </a:xfrm>
            <a:prstGeom prst="straightConnector1">
              <a:avLst/>
            </a:prstGeom>
            <a:ln w="28575">
              <a:solidFill>
                <a:srgbClr val="92D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Content Placeholder 2"/>
            <p:cNvSpPr txBox="1">
              <a:spLocks/>
            </p:cNvSpPr>
            <p:nvPr/>
          </p:nvSpPr>
          <p:spPr>
            <a:xfrm>
              <a:off x="8429281" y="502343"/>
              <a:ext cx="1797853" cy="866217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8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6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4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fontAlgn="base">
                <a:lnSpc>
                  <a:spcPct val="150000"/>
                </a:lnSpc>
                <a:buNone/>
              </a:pPr>
              <a:r>
                <a:rPr lang="en-GB" b="1" dirty="0" smtClean="0"/>
                <a:t>May have additional info</a:t>
              </a:r>
              <a:endParaRPr lang="en-GB" b="1" dirty="0"/>
            </a:p>
          </p:txBody>
        </p:sp>
      </p:grpSp>
      <p:sp>
        <p:nvSpPr>
          <p:cNvPr id="19" name="Content Placeholder 2"/>
          <p:cNvSpPr txBox="1">
            <a:spLocks/>
          </p:cNvSpPr>
          <p:nvPr/>
        </p:nvSpPr>
        <p:spPr>
          <a:xfrm>
            <a:off x="6019416" y="2938604"/>
            <a:ext cx="6001204" cy="8662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base">
              <a:lnSpc>
                <a:spcPct val="150000"/>
              </a:lnSpc>
              <a:buNone/>
            </a:pPr>
            <a:r>
              <a:rPr lang="en-GB" b="1" dirty="0" smtClean="0"/>
              <a:t>Should take approximately 1 MINUTE to answer</a:t>
            </a:r>
            <a:endParaRPr lang="en-GB" b="1" dirty="0"/>
          </a:p>
        </p:txBody>
      </p:sp>
      <p:sp>
        <p:nvSpPr>
          <p:cNvPr id="20" name="Content Placeholder 2"/>
          <p:cNvSpPr txBox="1">
            <a:spLocks/>
          </p:cNvSpPr>
          <p:nvPr/>
        </p:nvSpPr>
        <p:spPr>
          <a:xfrm>
            <a:off x="6048422" y="3697057"/>
            <a:ext cx="6001204" cy="2911640"/>
          </a:xfrm>
          <a:prstGeom prst="rect">
            <a:avLst/>
          </a:prstGeom>
          <a:ln w="19050">
            <a:solidFill>
              <a:schemeClr val="accent1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base">
              <a:lnSpc>
                <a:spcPct val="150000"/>
              </a:lnSpc>
              <a:buNone/>
            </a:pPr>
            <a:r>
              <a:rPr lang="en-GB" b="1" u="sng" dirty="0" smtClean="0"/>
              <a:t>Ways to study for a STATE question</a:t>
            </a:r>
          </a:p>
          <a:p>
            <a:pPr fontAlgn="base">
              <a:lnSpc>
                <a:spcPct val="150000"/>
              </a:lnSpc>
            </a:pPr>
            <a:r>
              <a:rPr lang="en-GB" b="1" dirty="0" smtClean="0"/>
              <a:t>Flashcards</a:t>
            </a:r>
          </a:p>
          <a:p>
            <a:pPr fontAlgn="base">
              <a:lnSpc>
                <a:spcPct val="150000"/>
              </a:lnSpc>
            </a:pPr>
            <a:r>
              <a:rPr lang="en-GB" b="1" dirty="0" smtClean="0"/>
              <a:t>Quiz </a:t>
            </a:r>
            <a:r>
              <a:rPr lang="en-GB" b="1" dirty="0" err="1" smtClean="0"/>
              <a:t>Quiz</a:t>
            </a:r>
            <a:r>
              <a:rPr lang="en-GB" b="1" dirty="0" smtClean="0"/>
              <a:t> Trade</a:t>
            </a:r>
          </a:p>
          <a:p>
            <a:pPr fontAlgn="base">
              <a:lnSpc>
                <a:spcPct val="150000"/>
              </a:lnSpc>
            </a:pPr>
            <a:r>
              <a:rPr lang="en-GB" b="1" dirty="0" err="1" smtClean="0"/>
              <a:t>Kahoot</a:t>
            </a:r>
            <a:endParaRPr lang="en-GB" b="1" dirty="0" smtClean="0"/>
          </a:p>
          <a:p>
            <a:pPr fontAlgn="base">
              <a:lnSpc>
                <a:spcPct val="150000"/>
              </a:lnSpc>
            </a:pPr>
            <a:r>
              <a:rPr lang="en-GB" b="1" dirty="0" err="1" smtClean="0"/>
              <a:t>Blooket</a:t>
            </a:r>
            <a:endParaRPr lang="en-GB" b="1" dirty="0" smtClean="0"/>
          </a:p>
        </p:txBody>
      </p:sp>
    </p:spTree>
    <p:extLst>
      <p:ext uri="{BB962C8B-B14F-4D97-AF65-F5344CB8AC3E}">
        <p14:creationId xmlns:p14="http://schemas.microsoft.com/office/powerpoint/2010/main" val="2707449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9" grpId="0"/>
      <p:bldP spid="2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-106363"/>
            <a:ext cx="7886700" cy="1325563"/>
          </a:xfrm>
        </p:spPr>
        <p:txBody>
          <a:bodyPr/>
          <a:lstStyle/>
          <a:p>
            <a:r>
              <a:rPr lang="en-GB" sz="4800" b="1" dirty="0" smtClean="0">
                <a:solidFill>
                  <a:srgbClr val="0070C0"/>
                </a:solidFill>
              </a:rPr>
              <a:t>State questions – Name it!</a:t>
            </a:r>
            <a:endParaRPr lang="en-GB" sz="4800" b="1" dirty="0">
              <a:solidFill>
                <a:srgbClr val="0070C0"/>
              </a:solidFill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109821" y="960018"/>
            <a:ext cx="11204181" cy="2555756"/>
            <a:chOff x="109821" y="960018"/>
            <a:chExt cx="11204181" cy="2555756"/>
          </a:xfrm>
        </p:grpSpPr>
        <p:grpSp>
          <p:nvGrpSpPr>
            <p:cNvPr id="3" name="Group 2"/>
            <p:cNvGrpSpPr/>
            <p:nvPr/>
          </p:nvGrpSpPr>
          <p:grpSpPr>
            <a:xfrm>
              <a:off x="381240" y="1485210"/>
              <a:ext cx="6074378" cy="2030564"/>
              <a:chOff x="381240" y="1485210"/>
              <a:chExt cx="6074378" cy="2030564"/>
            </a:xfrm>
          </p:grpSpPr>
          <p:pic>
            <p:nvPicPr>
              <p:cNvPr id="4" name="Picture 3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81240" y="1507853"/>
                <a:ext cx="2925631" cy="2007921"/>
              </a:xfrm>
              <a:prstGeom prst="rect">
                <a:avLst/>
              </a:prstGeom>
            </p:spPr>
          </p:pic>
          <p:pic>
            <p:nvPicPr>
              <p:cNvPr id="7" name="Picture 6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403926" y="1485210"/>
                <a:ext cx="3051692" cy="2030564"/>
              </a:xfrm>
              <a:prstGeom prst="rect">
                <a:avLst/>
              </a:prstGeom>
            </p:spPr>
          </p:pic>
        </p:grpSp>
        <p:sp>
          <p:nvSpPr>
            <p:cNvPr id="13" name="Content Placeholder 2"/>
            <p:cNvSpPr txBox="1">
              <a:spLocks/>
            </p:cNvSpPr>
            <p:nvPr/>
          </p:nvSpPr>
          <p:spPr>
            <a:xfrm>
              <a:off x="109821" y="960018"/>
              <a:ext cx="11204181" cy="613882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8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6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4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 fontAlgn="base">
                <a:lnSpc>
                  <a:spcPct val="150000"/>
                </a:lnSpc>
              </a:pPr>
              <a:r>
                <a:rPr lang="en-GB" sz="2400" b="1" dirty="0" smtClean="0"/>
                <a:t>Flashcards</a:t>
              </a:r>
            </a:p>
            <a:p>
              <a:pPr algn="just" fontAlgn="base">
                <a:lnSpc>
                  <a:spcPct val="150000"/>
                </a:lnSpc>
              </a:pPr>
              <a:endParaRPr lang="en-GB" sz="2400" b="1" u="sng" dirty="0" smtClean="0"/>
            </a:p>
            <a:p>
              <a:pPr algn="just" fontAlgn="base">
                <a:lnSpc>
                  <a:spcPct val="150000"/>
                </a:lnSpc>
              </a:pPr>
              <a:endParaRPr lang="en-GB" sz="2400" b="1" u="sng" dirty="0" smtClean="0"/>
            </a:p>
            <a:p>
              <a:pPr algn="just" fontAlgn="base">
                <a:lnSpc>
                  <a:spcPct val="150000"/>
                </a:lnSpc>
              </a:pPr>
              <a:endParaRPr lang="en-GB" sz="2400" b="1" u="sng" dirty="0" smtClean="0"/>
            </a:p>
            <a:p>
              <a:pPr algn="just" fontAlgn="base">
                <a:lnSpc>
                  <a:spcPct val="150000"/>
                </a:lnSpc>
              </a:pPr>
              <a:endParaRPr lang="en-GB" sz="1100" b="1" dirty="0"/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6651568" y="912813"/>
            <a:ext cx="11204181" cy="5901516"/>
            <a:chOff x="6651568" y="912813"/>
            <a:chExt cx="11204181" cy="5901516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566208" y="1485210"/>
              <a:ext cx="4019213" cy="5329119"/>
            </a:xfrm>
            <a:prstGeom prst="rect">
              <a:avLst/>
            </a:prstGeom>
          </p:spPr>
        </p:pic>
        <p:sp>
          <p:nvSpPr>
            <p:cNvPr id="15" name="Content Placeholder 2"/>
            <p:cNvSpPr txBox="1">
              <a:spLocks/>
            </p:cNvSpPr>
            <p:nvPr/>
          </p:nvSpPr>
          <p:spPr>
            <a:xfrm>
              <a:off x="6651568" y="912813"/>
              <a:ext cx="11204181" cy="613882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8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6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4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 fontAlgn="base">
                <a:lnSpc>
                  <a:spcPct val="150000"/>
                </a:lnSpc>
              </a:pPr>
              <a:r>
                <a:rPr lang="en-GB" sz="2400" b="1" dirty="0" smtClean="0"/>
                <a:t>Quiz </a:t>
              </a:r>
              <a:r>
                <a:rPr lang="en-GB" sz="2400" b="1" dirty="0" err="1" smtClean="0"/>
                <a:t>Quiz</a:t>
              </a:r>
              <a:r>
                <a:rPr lang="en-GB" sz="2400" b="1" dirty="0" smtClean="0"/>
                <a:t> Trade</a:t>
              </a:r>
            </a:p>
            <a:p>
              <a:pPr algn="just" fontAlgn="base">
                <a:lnSpc>
                  <a:spcPct val="150000"/>
                </a:lnSpc>
              </a:pPr>
              <a:endParaRPr lang="en-GB" sz="2400" b="1" u="sng" dirty="0" smtClean="0"/>
            </a:p>
            <a:p>
              <a:pPr algn="just" fontAlgn="base">
                <a:lnSpc>
                  <a:spcPct val="150000"/>
                </a:lnSpc>
              </a:pPr>
              <a:endParaRPr lang="en-GB" sz="2400" b="1" u="sng" dirty="0" smtClean="0"/>
            </a:p>
            <a:p>
              <a:pPr algn="just" fontAlgn="base">
                <a:lnSpc>
                  <a:spcPct val="150000"/>
                </a:lnSpc>
              </a:pPr>
              <a:endParaRPr lang="en-GB" sz="2400" b="1" u="sng" dirty="0" smtClean="0"/>
            </a:p>
            <a:p>
              <a:pPr algn="just" fontAlgn="base">
                <a:lnSpc>
                  <a:spcPct val="150000"/>
                </a:lnSpc>
              </a:pPr>
              <a:endParaRPr lang="en-GB" sz="11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1914234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-134938"/>
            <a:ext cx="7886700" cy="1325563"/>
          </a:xfrm>
        </p:spPr>
        <p:txBody>
          <a:bodyPr/>
          <a:lstStyle/>
          <a:p>
            <a:r>
              <a:rPr lang="en-GB" sz="4800" b="1" dirty="0" smtClean="0">
                <a:solidFill>
                  <a:srgbClr val="0070C0"/>
                </a:solidFill>
              </a:rPr>
              <a:t>State questions – Name it!</a:t>
            </a:r>
            <a:endParaRPr lang="en-GB" sz="4800" b="1" dirty="0">
              <a:solidFill>
                <a:srgbClr val="0070C0"/>
              </a:solidFill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171450" y="768913"/>
            <a:ext cx="8366804" cy="3228633"/>
            <a:chOff x="171450" y="768913"/>
            <a:chExt cx="8366804" cy="3228633"/>
          </a:xfrm>
        </p:grpSpPr>
        <p:sp>
          <p:nvSpPr>
            <p:cNvPr id="17" name="Content Placeholder 2"/>
            <p:cNvSpPr txBox="1">
              <a:spLocks/>
            </p:cNvSpPr>
            <p:nvPr/>
          </p:nvSpPr>
          <p:spPr>
            <a:xfrm>
              <a:off x="171450" y="768913"/>
              <a:ext cx="3044650" cy="613882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8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6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4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 fontAlgn="base">
                <a:lnSpc>
                  <a:spcPct val="150000"/>
                </a:lnSpc>
              </a:pPr>
              <a:r>
                <a:rPr lang="en-GB" sz="2400" b="1" dirty="0" err="1" smtClean="0"/>
                <a:t>Kahoot</a:t>
              </a:r>
              <a:endParaRPr lang="en-GB" sz="2400" b="1" dirty="0" smtClean="0"/>
            </a:p>
            <a:p>
              <a:pPr algn="just" fontAlgn="base">
                <a:lnSpc>
                  <a:spcPct val="150000"/>
                </a:lnSpc>
              </a:pPr>
              <a:endParaRPr lang="en-GB" sz="2400" b="1" u="sng" dirty="0" smtClean="0"/>
            </a:p>
            <a:p>
              <a:pPr algn="just" fontAlgn="base">
                <a:lnSpc>
                  <a:spcPct val="150000"/>
                </a:lnSpc>
              </a:pPr>
              <a:endParaRPr lang="en-GB" sz="2400" b="1" u="sng" dirty="0" smtClean="0"/>
            </a:p>
            <a:p>
              <a:pPr algn="just" fontAlgn="base">
                <a:lnSpc>
                  <a:spcPct val="150000"/>
                </a:lnSpc>
              </a:pPr>
              <a:endParaRPr lang="en-GB" sz="2400" b="1" u="sng" dirty="0" smtClean="0"/>
            </a:p>
            <a:p>
              <a:pPr algn="just" fontAlgn="base">
                <a:lnSpc>
                  <a:spcPct val="150000"/>
                </a:lnSpc>
              </a:pPr>
              <a:endParaRPr lang="en-GB" sz="1100" b="1" dirty="0"/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083336" y="912813"/>
              <a:ext cx="6454918" cy="3084733"/>
            </a:xfrm>
            <a:prstGeom prst="rect">
              <a:avLst/>
            </a:prstGeom>
          </p:spPr>
        </p:pic>
      </p:grpSp>
      <p:grpSp>
        <p:nvGrpSpPr>
          <p:cNvPr id="5" name="Group 4"/>
          <p:cNvGrpSpPr/>
          <p:nvPr/>
        </p:nvGrpSpPr>
        <p:grpSpPr>
          <a:xfrm>
            <a:off x="282906" y="3997546"/>
            <a:ext cx="7400784" cy="2716820"/>
            <a:chOff x="282906" y="3997546"/>
            <a:chExt cx="7400784" cy="2716820"/>
          </a:xfrm>
        </p:grpSpPr>
        <p:sp>
          <p:nvSpPr>
            <p:cNvPr id="10" name="Content Placeholder 2"/>
            <p:cNvSpPr txBox="1">
              <a:spLocks/>
            </p:cNvSpPr>
            <p:nvPr/>
          </p:nvSpPr>
          <p:spPr>
            <a:xfrm>
              <a:off x="282906" y="3997546"/>
              <a:ext cx="3044650" cy="613882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8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6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4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 fontAlgn="base">
                <a:lnSpc>
                  <a:spcPct val="150000"/>
                </a:lnSpc>
              </a:pPr>
              <a:r>
                <a:rPr lang="en-GB" sz="2400" b="1" dirty="0" err="1" smtClean="0"/>
                <a:t>Blooket</a:t>
              </a:r>
              <a:endParaRPr lang="en-GB" sz="2400" b="1" dirty="0" smtClean="0"/>
            </a:p>
            <a:p>
              <a:pPr algn="just" fontAlgn="base">
                <a:lnSpc>
                  <a:spcPct val="150000"/>
                </a:lnSpc>
              </a:pPr>
              <a:endParaRPr lang="en-GB" sz="2400" b="1" u="sng" dirty="0" smtClean="0"/>
            </a:p>
            <a:p>
              <a:pPr algn="just" fontAlgn="base">
                <a:lnSpc>
                  <a:spcPct val="150000"/>
                </a:lnSpc>
              </a:pPr>
              <a:endParaRPr lang="en-GB" sz="2400" b="1" u="sng" dirty="0" smtClean="0"/>
            </a:p>
            <a:p>
              <a:pPr algn="just" fontAlgn="base">
                <a:lnSpc>
                  <a:spcPct val="150000"/>
                </a:lnSpc>
              </a:pPr>
              <a:endParaRPr lang="en-GB" sz="2400" b="1" u="sng" dirty="0" smtClean="0"/>
            </a:p>
            <a:p>
              <a:pPr algn="just" fontAlgn="base">
                <a:lnSpc>
                  <a:spcPct val="150000"/>
                </a:lnSpc>
              </a:pPr>
              <a:endParaRPr lang="en-GB" sz="1100" b="1" dirty="0"/>
            </a:p>
          </p:txBody>
        </p:sp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492920" y="4190345"/>
              <a:ext cx="5190770" cy="252402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71823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293688" y="-106363"/>
            <a:ext cx="11898312" cy="1325563"/>
          </a:xfrm>
        </p:spPr>
        <p:txBody>
          <a:bodyPr/>
          <a:lstStyle/>
          <a:p>
            <a:r>
              <a:rPr lang="en-GB" sz="4800" b="1" dirty="0" smtClean="0">
                <a:solidFill>
                  <a:srgbClr val="0070C0"/>
                </a:solidFill>
              </a:rPr>
              <a:t>Describe questions </a:t>
            </a:r>
            <a:r>
              <a:rPr lang="en-GB" sz="2800" b="1" dirty="0" smtClean="0">
                <a:solidFill>
                  <a:srgbClr val="0070C0"/>
                </a:solidFill>
              </a:rPr>
              <a:t>– Say what it is or what happens</a:t>
            </a:r>
            <a:endParaRPr lang="en-GB" sz="2800" b="1" dirty="0">
              <a:solidFill>
                <a:srgbClr val="0070C0"/>
              </a:solidFill>
            </a:endParaRPr>
          </a:p>
        </p:txBody>
      </p:sp>
      <p:sp>
        <p:nvSpPr>
          <p:cNvPr id="19" name="Content Placeholder 2"/>
          <p:cNvSpPr txBox="1">
            <a:spLocks/>
          </p:cNvSpPr>
          <p:nvPr/>
        </p:nvSpPr>
        <p:spPr>
          <a:xfrm>
            <a:off x="6068195" y="3494279"/>
            <a:ext cx="6001204" cy="8662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base">
              <a:lnSpc>
                <a:spcPct val="150000"/>
              </a:lnSpc>
              <a:buNone/>
            </a:pPr>
            <a:r>
              <a:rPr lang="en-GB" b="1" dirty="0" smtClean="0"/>
              <a:t>Should take approximately 2/3 minutes to answer</a:t>
            </a:r>
            <a:endParaRPr lang="en-GB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58535"/>
          <a:stretch/>
        </p:blipFill>
        <p:spPr>
          <a:xfrm>
            <a:off x="6041848" y="1709543"/>
            <a:ext cx="6027551" cy="1784736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86961" y="1219754"/>
            <a:ext cx="5820587" cy="5463231"/>
            <a:chOff x="86961" y="1219754"/>
            <a:chExt cx="5820587" cy="5463231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6961" y="1219754"/>
              <a:ext cx="5820587" cy="3553321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4"/>
            <a:srcRect b="8919"/>
            <a:stretch/>
          </p:blipFill>
          <p:spPr>
            <a:xfrm>
              <a:off x="335361" y="4521263"/>
              <a:ext cx="5346509" cy="2161722"/>
            </a:xfrm>
            <a:prstGeom prst="rect">
              <a:avLst/>
            </a:prstGeom>
          </p:spPr>
        </p:pic>
      </p:grp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35361" y="787722"/>
            <a:ext cx="11204575" cy="614363"/>
          </a:xfrm>
        </p:spPr>
        <p:txBody>
          <a:bodyPr>
            <a:noAutofit/>
          </a:bodyPr>
          <a:lstStyle/>
          <a:p>
            <a:pPr algn="just" fontAlgn="base">
              <a:lnSpc>
                <a:spcPct val="150000"/>
              </a:lnSpc>
            </a:pPr>
            <a:r>
              <a:rPr lang="en-GB" sz="2400" b="1" dirty="0" smtClean="0"/>
              <a:t>Desktop Publishing questions – 2 marks</a:t>
            </a:r>
          </a:p>
          <a:p>
            <a:pPr algn="just" fontAlgn="base">
              <a:lnSpc>
                <a:spcPct val="150000"/>
              </a:lnSpc>
            </a:pPr>
            <a:endParaRPr lang="en-GB" sz="2400" b="1" u="sng" dirty="0"/>
          </a:p>
          <a:p>
            <a:pPr algn="just" fontAlgn="base">
              <a:lnSpc>
                <a:spcPct val="150000"/>
              </a:lnSpc>
            </a:pPr>
            <a:endParaRPr lang="en-GB" sz="2400" b="1" u="sng" dirty="0" smtClean="0"/>
          </a:p>
          <a:p>
            <a:pPr algn="just" fontAlgn="base">
              <a:lnSpc>
                <a:spcPct val="150000"/>
              </a:lnSpc>
            </a:pPr>
            <a:endParaRPr lang="en-GB" sz="2400" b="1" u="sng" dirty="0" smtClean="0"/>
          </a:p>
          <a:p>
            <a:pPr algn="just" fontAlgn="base">
              <a:lnSpc>
                <a:spcPct val="150000"/>
              </a:lnSpc>
            </a:pPr>
            <a:endParaRPr lang="en-GB" sz="1100" b="1" dirty="0"/>
          </a:p>
        </p:txBody>
      </p:sp>
    </p:spTree>
    <p:extLst>
      <p:ext uri="{BB962C8B-B14F-4D97-AF65-F5344CB8AC3E}">
        <p14:creationId xmlns:p14="http://schemas.microsoft.com/office/powerpoint/2010/main" val="3948371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Content Placeholder 2"/>
          <p:cNvSpPr txBox="1">
            <a:spLocks/>
          </p:cNvSpPr>
          <p:nvPr/>
        </p:nvSpPr>
        <p:spPr>
          <a:xfrm>
            <a:off x="370953" y="1035743"/>
            <a:ext cx="4992617" cy="2130538"/>
          </a:xfrm>
          <a:prstGeom prst="rect">
            <a:avLst/>
          </a:prstGeom>
          <a:ln w="19050">
            <a:solidFill>
              <a:schemeClr val="accent1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base">
              <a:lnSpc>
                <a:spcPct val="150000"/>
              </a:lnSpc>
              <a:buNone/>
            </a:pPr>
            <a:r>
              <a:rPr lang="en-GB" b="1" u="sng" dirty="0" smtClean="0"/>
              <a:t>Ways to study for DTP DESCRIBE question</a:t>
            </a:r>
          </a:p>
          <a:p>
            <a:pPr fontAlgn="base">
              <a:lnSpc>
                <a:spcPct val="150000"/>
              </a:lnSpc>
            </a:pPr>
            <a:r>
              <a:rPr lang="en-GB" b="1" dirty="0" smtClean="0"/>
              <a:t>Past Papers</a:t>
            </a:r>
          </a:p>
          <a:p>
            <a:pPr fontAlgn="base">
              <a:lnSpc>
                <a:spcPct val="150000"/>
              </a:lnSpc>
            </a:pPr>
            <a:r>
              <a:rPr lang="en-GB" b="1" dirty="0" smtClean="0"/>
              <a:t>Tailored Flashcards</a:t>
            </a:r>
          </a:p>
          <a:p>
            <a:pPr fontAlgn="base">
              <a:lnSpc>
                <a:spcPct val="150000"/>
              </a:lnSpc>
            </a:pPr>
            <a:r>
              <a:rPr lang="en-GB" b="1" dirty="0" smtClean="0"/>
              <a:t>10 minute homework questions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5451427" y="851532"/>
            <a:ext cx="6532210" cy="5606568"/>
            <a:chOff x="5451427" y="851532"/>
            <a:chExt cx="6532210" cy="5606568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451427" y="1465414"/>
              <a:ext cx="6532210" cy="4992686"/>
            </a:xfrm>
            <a:prstGeom prst="rect">
              <a:avLst/>
            </a:prstGeom>
          </p:spPr>
        </p:pic>
        <p:sp>
          <p:nvSpPr>
            <p:cNvPr id="13" name="Content Placeholder 2"/>
            <p:cNvSpPr txBox="1">
              <a:spLocks/>
            </p:cNvSpPr>
            <p:nvPr/>
          </p:nvSpPr>
          <p:spPr>
            <a:xfrm>
              <a:off x="5672881" y="851532"/>
              <a:ext cx="4098915" cy="613882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8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6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4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 fontAlgn="base">
                <a:lnSpc>
                  <a:spcPct val="150000"/>
                </a:lnSpc>
              </a:pPr>
              <a:r>
                <a:rPr lang="en-GB" sz="2400" b="1" dirty="0" smtClean="0"/>
                <a:t>Tailored Flashcards</a:t>
              </a:r>
            </a:p>
            <a:p>
              <a:pPr algn="just" fontAlgn="base">
                <a:lnSpc>
                  <a:spcPct val="150000"/>
                </a:lnSpc>
              </a:pPr>
              <a:endParaRPr lang="en-GB" sz="2400" b="1" u="sng" dirty="0" smtClean="0"/>
            </a:p>
            <a:p>
              <a:pPr algn="just" fontAlgn="base">
                <a:lnSpc>
                  <a:spcPct val="150000"/>
                </a:lnSpc>
              </a:pPr>
              <a:endParaRPr lang="en-GB" sz="2400" b="1" u="sng" dirty="0" smtClean="0"/>
            </a:p>
            <a:p>
              <a:pPr algn="just" fontAlgn="base">
                <a:lnSpc>
                  <a:spcPct val="150000"/>
                </a:lnSpc>
              </a:pPr>
              <a:endParaRPr lang="en-GB" sz="2400" b="1" u="sng" dirty="0" smtClean="0"/>
            </a:p>
            <a:p>
              <a:pPr algn="just" fontAlgn="base">
                <a:lnSpc>
                  <a:spcPct val="150000"/>
                </a:lnSpc>
              </a:pPr>
              <a:endParaRPr lang="en-GB" sz="1100" b="1" dirty="0"/>
            </a:p>
          </p:txBody>
        </p:sp>
      </p:grpSp>
      <p:sp>
        <p:nvSpPr>
          <p:cNvPr id="7" name="Title 1"/>
          <p:cNvSpPr txBox="1">
            <a:spLocks/>
          </p:cNvSpPr>
          <p:nvPr/>
        </p:nvSpPr>
        <p:spPr bwMode="gray">
          <a:xfrm>
            <a:off x="171449" y="-105809"/>
            <a:ext cx="11897949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GB" sz="4800" b="1" smtClean="0">
                <a:solidFill>
                  <a:srgbClr val="0070C0"/>
                </a:solidFill>
              </a:rPr>
              <a:t>Describe questions </a:t>
            </a:r>
            <a:r>
              <a:rPr lang="en-GB" sz="2800" b="1" smtClean="0">
                <a:solidFill>
                  <a:srgbClr val="0070C0"/>
                </a:solidFill>
              </a:rPr>
              <a:t>– Say what it is or what happens</a:t>
            </a:r>
            <a:endParaRPr lang="en-GB" sz="28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8797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2"/>
          <p:cNvSpPr txBox="1">
            <a:spLocks/>
          </p:cNvSpPr>
          <p:nvPr/>
        </p:nvSpPr>
        <p:spPr>
          <a:xfrm>
            <a:off x="171450" y="912813"/>
            <a:ext cx="4098915" cy="6138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base">
              <a:lnSpc>
                <a:spcPct val="150000"/>
              </a:lnSpc>
            </a:pPr>
            <a:r>
              <a:rPr lang="en-GB" sz="2400" b="1" dirty="0" smtClean="0"/>
              <a:t>10 minute </a:t>
            </a:r>
            <a:r>
              <a:rPr lang="en-GB" sz="2400" b="1" dirty="0" err="1" smtClean="0"/>
              <a:t>homeworks</a:t>
            </a:r>
            <a:endParaRPr lang="en-GB" sz="2400" b="1" dirty="0" smtClean="0"/>
          </a:p>
          <a:p>
            <a:pPr algn="just" fontAlgn="base">
              <a:lnSpc>
                <a:spcPct val="150000"/>
              </a:lnSpc>
            </a:pPr>
            <a:endParaRPr lang="en-GB" sz="2400" b="1" u="sng" dirty="0" smtClean="0"/>
          </a:p>
          <a:p>
            <a:pPr algn="just" fontAlgn="base">
              <a:lnSpc>
                <a:spcPct val="150000"/>
              </a:lnSpc>
            </a:pPr>
            <a:endParaRPr lang="en-GB" sz="2400" b="1" u="sng" dirty="0" smtClean="0"/>
          </a:p>
          <a:p>
            <a:pPr algn="just" fontAlgn="base">
              <a:lnSpc>
                <a:spcPct val="150000"/>
              </a:lnSpc>
            </a:pPr>
            <a:endParaRPr lang="en-GB" sz="2400" b="1" u="sng" dirty="0" smtClean="0"/>
          </a:p>
          <a:p>
            <a:pPr algn="just" fontAlgn="base">
              <a:lnSpc>
                <a:spcPct val="150000"/>
              </a:lnSpc>
            </a:pPr>
            <a:endParaRPr lang="en-GB" sz="11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235" y="1705969"/>
            <a:ext cx="3237692" cy="4667535"/>
          </a:xfrm>
          <a:prstGeom prst="rect">
            <a:avLst/>
          </a:prstGeom>
          <a:ln w="12700">
            <a:solidFill>
              <a:schemeClr val="accent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3796" y="1705969"/>
            <a:ext cx="3288420" cy="4683993"/>
          </a:xfrm>
          <a:prstGeom prst="rect">
            <a:avLst/>
          </a:prstGeom>
          <a:ln w="12700">
            <a:solidFill>
              <a:schemeClr val="accent1"/>
            </a:solidFill>
          </a:ln>
        </p:spPr>
      </p:pic>
      <p:grpSp>
        <p:nvGrpSpPr>
          <p:cNvPr id="8" name="Group 7"/>
          <p:cNvGrpSpPr/>
          <p:nvPr/>
        </p:nvGrpSpPr>
        <p:grpSpPr>
          <a:xfrm>
            <a:off x="7493169" y="1705969"/>
            <a:ext cx="4698831" cy="2507770"/>
            <a:chOff x="7493169" y="1705969"/>
            <a:chExt cx="4698831" cy="2507770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4"/>
            <a:srcRect r="29507"/>
            <a:stretch/>
          </p:blipFill>
          <p:spPr>
            <a:xfrm>
              <a:off x="7493169" y="1705969"/>
              <a:ext cx="4698831" cy="2507770"/>
            </a:xfrm>
            <a:prstGeom prst="rect">
              <a:avLst/>
            </a:prstGeom>
          </p:spPr>
        </p:pic>
        <p:sp>
          <p:nvSpPr>
            <p:cNvPr id="7" name="Rectangle 6"/>
            <p:cNvSpPr/>
            <p:nvPr/>
          </p:nvSpPr>
          <p:spPr>
            <a:xfrm>
              <a:off x="7915702" y="2125630"/>
              <a:ext cx="2197289" cy="2006221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9" name="Title 1"/>
          <p:cNvSpPr txBox="1">
            <a:spLocks/>
          </p:cNvSpPr>
          <p:nvPr/>
        </p:nvSpPr>
        <p:spPr bwMode="gray">
          <a:xfrm>
            <a:off x="171449" y="-105809"/>
            <a:ext cx="11897949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GB" sz="4800" b="1" dirty="0" smtClean="0">
                <a:solidFill>
                  <a:srgbClr val="0070C0"/>
                </a:solidFill>
              </a:rPr>
              <a:t>Describe questions </a:t>
            </a:r>
            <a:r>
              <a:rPr lang="en-GB" sz="2800" b="1" dirty="0" smtClean="0">
                <a:solidFill>
                  <a:srgbClr val="0070C0"/>
                </a:solidFill>
              </a:rPr>
              <a:t>– Say what it is or what happens</a:t>
            </a:r>
            <a:endParaRPr lang="en-GB" sz="28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3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244826" y="1040423"/>
            <a:ext cx="11204575" cy="612775"/>
          </a:xfrm>
        </p:spPr>
        <p:txBody>
          <a:bodyPr>
            <a:noAutofit/>
          </a:bodyPr>
          <a:lstStyle/>
          <a:p>
            <a:pPr algn="just" fontAlgn="base">
              <a:lnSpc>
                <a:spcPct val="150000"/>
              </a:lnSpc>
            </a:pPr>
            <a:endParaRPr lang="en-GB" sz="2400" b="1" u="sng" dirty="0" smtClean="0"/>
          </a:p>
          <a:p>
            <a:pPr algn="just" fontAlgn="base">
              <a:lnSpc>
                <a:spcPct val="150000"/>
              </a:lnSpc>
            </a:pPr>
            <a:endParaRPr lang="en-GB" sz="2400" b="1" u="sng" dirty="0" smtClean="0"/>
          </a:p>
          <a:p>
            <a:pPr algn="just" fontAlgn="base">
              <a:lnSpc>
                <a:spcPct val="150000"/>
              </a:lnSpc>
            </a:pPr>
            <a:endParaRPr lang="en-GB" sz="1100" b="1" dirty="0"/>
          </a:p>
        </p:txBody>
      </p:sp>
      <p:sp>
        <p:nvSpPr>
          <p:cNvPr id="19" name="Content Placeholder 2"/>
          <p:cNvSpPr txBox="1">
            <a:spLocks/>
          </p:cNvSpPr>
          <p:nvPr/>
        </p:nvSpPr>
        <p:spPr>
          <a:xfrm>
            <a:off x="5641262" y="5499060"/>
            <a:ext cx="6001204" cy="8662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base">
              <a:lnSpc>
                <a:spcPct val="150000"/>
              </a:lnSpc>
              <a:buNone/>
            </a:pPr>
            <a:r>
              <a:rPr lang="en-GB" b="1" dirty="0" smtClean="0"/>
              <a:t>Should take approximately 5/6 minutes to answer</a:t>
            </a:r>
            <a:endParaRPr lang="en-GB" b="1" dirty="0"/>
          </a:p>
        </p:txBody>
      </p:sp>
      <p:grpSp>
        <p:nvGrpSpPr>
          <p:cNvPr id="4" name="Group 3"/>
          <p:cNvGrpSpPr/>
          <p:nvPr/>
        </p:nvGrpSpPr>
        <p:grpSpPr>
          <a:xfrm>
            <a:off x="171450" y="1666230"/>
            <a:ext cx="11584055" cy="4265939"/>
            <a:chOff x="171450" y="1666230"/>
            <a:chExt cx="11584055" cy="4265939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2"/>
            <a:srcRect l="7011" t="2825" b="41004"/>
            <a:stretch/>
          </p:blipFill>
          <p:spPr>
            <a:xfrm>
              <a:off x="171450" y="1666230"/>
              <a:ext cx="5356774" cy="4265939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312798" y="2285581"/>
              <a:ext cx="6442707" cy="2346590"/>
            </a:xfrm>
            <a:prstGeom prst="rect">
              <a:avLst/>
            </a:prstGeom>
          </p:spPr>
        </p:pic>
      </p:grpSp>
      <p:sp>
        <p:nvSpPr>
          <p:cNvPr id="8" name="Title 1"/>
          <p:cNvSpPr txBox="1">
            <a:spLocks/>
          </p:cNvSpPr>
          <p:nvPr/>
        </p:nvSpPr>
        <p:spPr bwMode="gray">
          <a:xfrm>
            <a:off x="171449" y="-105809"/>
            <a:ext cx="11897949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GB" sz="4800" b="1" smtClean="0">
                <a:solidFill>
                  <a:srgbClr val="0070C0"/>
                </a:solidFill>
              </a:rPr>
              <a:t>Describe questions </a:t>
            </a:r>
            <a:r>
              <a:rPr lang="en-GB" sz="2800" b="1" smtClean="0">
                <a:solidFill>
                  <a:srgbClr val="0070C0"/>
                </a:solidFill>
              </a:rPr>
              <a:t>– Say what it is or what happens</a:t>
            </a:r>
            <a:endParaRPr lang="en-GB" sz="2800" b="1" dirty="0">
              <a:solidFill>
                <a:srgbClr val="0070C0"/>
              </a:solidFill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244825" y="799341"/>
            <a:ext cx="11204575" cy="6143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base">
              <a:lnSpc>
                <a:spcPct val="150000"/>
              </a:lnSpc>
            </a:pPr>
            <a:r>
              <a:rPr lang="en-GB" sz="2400" b="1" dirty="0" smtClean="0"/>
              <a:t>Computer Aided Design questions – can </a:t>
            </a:r>
            <a:r>
              <a:rPr lang="en-GB" sz="2400" b="1" dirty="0"/>
              <a:t>range from 2 to 6 </a:t>
            </a:r>
            <a:r>
              <a:rPr lang="en-GB" sz="2400" b="1" dirty="0" smtClean="0"/>
              <a:t>marks</a:t>
            </a:r>
            <a:endParaRPr lang="en-GB" sz="2400" b="1" u="sng" dirty="0"/>
          </a:p>
          <a:p>
            <a:pPr marL="0" indent="0" algn="just" fontAlgn="base">
              <a:lnSpc>
                <a:spcPct val="150000"/>
              </a:lnSpc>
              <a:buNone/>
            </a:pPr>
            <a:endParaRPr lang="en-GB" sz="2400" b="1" u="sng" dirty="0" smtClean="0"/>
          </a:p>
          <a:p>
            <a:pPr algn="just" fontAlgn="base">
              <a:lnSpc>
                <a:spcPct val="150000"/>
              </a:lnSpc>
            </a:pPr>
            <a:endParaRPr lang="en-GB" sz="2400" b="1" u="sng" dirty="0" smtClean="0"/>
          </a:p>
          <a:p>
            <a:pPr algn="just" fontAlgn="base">
              <a:lnSpc>
                <a:spcPct val="150000"/>
              </a:lnSpc>
            </a:pPr>
            <a:endParaRPr lang="en-GB" sz="2400" b="1" u="sng" dirty="0" smtClean="0"/>
          </a:p>
          <a:p>
            <a:pPr algn="just" fontAlgn="base">
              <a:lnSpc>
                <a:spcPct val="150000"/>
              </a:lnSpc>
            </a:pPr>
            <a:endParaRPr lang="en-GB" sz="1100" b="1" dirty="0"/>
          </a:p>
        </p:txBody>
      </p:sp>
    </p:spTree>
    <p:extLst>
      <p:ext uri="{BB962C8B-B14F-4D97-AF65-F5344CB8AC3E}">
        <p14:creationId xmlns:p14="http://schemas.microsoft.com/office/powerpoint/2010/main" val="1558298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11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320040" y="1332364"/>
            <a:ext cx="5566410" cy="1544185"/>
            <a:chOff x="171450" y="1573901"/>
            <a:chExt cx="8668960" cy="1499541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2"/>
            <a:srcRect b="79815"/>
            <a:stretch/>
          </p:blipFill>
          <p:spPr>
            <a:xfrm>
              <a:off x="171450" y="1573901"/>
              <a:ext cx="8668960" cy="574940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2"/>
            <a:srcRect t="66258"/>
            <a:stretch/>
          </p:blipFill>
          <p:spPr>
            <a:xfrm>
              <a:off x="171450" y="2112340"/>
              <a:ext cx="8668960" cy="961102"/>
            </a:xfrm>
            <a:prstGeom prst="rect">
              <a:avLst/>
            </a:prstGeom>
          </p:spPr>
        </p:pic>
      </p:grpSp>
      <p:pic>
        <p:nvPicPr>
          <p:cNvPr id="11" name="Picture 2" descr="https://attachments.office.net/owa/LCampbell%40lenzieacademy.e-dunbarton.sch.uk/service.svc/s/GetAttachmentThumbnail?id=AAMkADkwNTg0YzAzLWNlMWEtNGUxMi04ZGM3LTI3MzMzYWFkNGZjOABGAAAAAABspfqAJz8FRIkOQ4fGmTG7BwD3UZirq9foTpwTaOzMIcFQAAAAAAEMAAD3UZirq9foTpwTaOzMIcFQAAbBqZ3lAAABEgAQAEQ3HjQu8d9HmUl6neRyBVU%3D&amp;thumbnailType=2&amp;token=eyJhbGciOiJSUzI1NiIsImtpZCI6IkQ4OThGN0RDMjk2ODQ1MDk1RUUwREZGQ0MzODBBOTM5NjUwNDNFNjQiLCJ0eXAiOiJKV1QiLCJ4NXQiOiIySmozM0Nsb1JRbGU0Tl84dzRDcE9XVUVQbVEifQ.eyJvcmlnaW4iOiJodHRwczovL291dGxvb2sub2ZmaWNlLmNvbSIsInVjIjoiMTM2NzZiZWMxYWViNDVjZTlkMDQwYWJlMmM1MGVkNTUiLCJ2ZXIiOiJFeGNoYW5nZS5DYWxsYmFjay5WMSIsImFwcGN0eHNlbmRlciI6Ik93YURvd25sb2FkQGNjZDMyY2EzLTE2Y2UtNDI4Zi05NTQxLTM3MmQ2YjA1MTkyOSIsImlzc3JpbmciOiJXVyIsImFwcGN0eCI6IntcIm1zZXhjaHByb3RcIjpcIm93YVwiLFwicHVpZFwiOlwiMTE1MzkwNjY2MDg3NTU5NjMwNVwiLFwic2NvcGVcIjpcIk93YURvd25sb2FkXCIsXCJvaWRcIjpcImU3NTYxMmI0LTMxMTktNDU5MS05ZTQyLTY3MTMyZDhjODk5MVwiLFwicHJpbWFyeXNpZFwiOlwiUy0xLTUtMjEtMjgxNDA1MzYwNi0xODc1OTc4NDkzLTQ2MDE5MC0xMTQwOTMzMVwifSIsIm5iZiI6MTY2NTU3MDEzMywiZXhwIjoxNjY1NTcwNzMzLCJpc3MiOiIwMDAwMDAwMi0wMDAwLTBmZjEtY2UwMC0wMDAwMDAwMDAwMDBAY2NkMzJjYTMtMTZjZS00MjhmLTk1NDEtMzcyZDZiMDUxOTI5IiwiYXVkIjoiMDAwMDAwMDItMDAwMC0wZmYxLWNlMDAtMDAwMDAwMDAwMDAwL2F0dGFjaG1lbnRzLm9mZmljZS5uZXRAY2NkMzJjYTMtMTZjZS00MjhmLTk1NDEtMzcyZDZiMDUxOTI5IiwiaGFwcCI6Im93YSJ9.M1HXivBgsCqpmCP-LzG8dlGqTP08dAAkeS9eZj87FxQ3IJXc9eTFIHzJJ3cV_j3WNDTpMDWpmEeznpmv5MJ69Amg2vl54A6zIKAY5GtO6q2vCLjNZYFl7SzDBY-kOjTLhUqhc3U44goQeszKUGVcZb3Ur-39sskNk6fcD3jT1YZPwG3VESKyB3DvkSA9n2t77afpoZLCgMOEfPhGGm0QmdZl0i3qO71e_5bmRcq7TqRVp08Sn7SEE78B1ARh44BBdQajJU5lOJ3eVabAbEwsboIGG_VbpaWuQOmZCyIW9LQQvgDMRF_a_hqkUEaF1NEVi3AngknQIC5JexmolntOHQ&amp;X-OWA-CANARY=uxUWzOhSVEC7L45Y1yofYBDrGPI7rNoYuLtCfxravn4y6TMa6SpwQuoP0lZEESojJje6Rw1EVmQ.&amp;owa=outlook.office.com&amp;scriptVer=20220930003.14&amp;animation=true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345" t="11475" r="29321" b="38231"/>
          <a:stretch/>
        </p:blipFill>
        <p:spPr bwMode="auto">
          <a:xfrm rot="16200000">
            <a:off x="6060477" y="763234"/>
            <a:ext cx="5920740" cy="6268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1"/>
          <p:cNvSpPr txBox="1">
            <a:spLocks/>
          </p:cNvSpPr>
          <p:nvPr/>
        </p:nvSpPr>
        <p:spPr bwMode="gray">
          <a:xfrm>
            <a:off x="171449" y="-105809"/>
            <a:ext cx="11897949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GB" sz="4800" b="1" smtClean="0">
                <a:solidFill>
                  <a:srgbClr val="0070C0"/>
                </a:solidFill>
              </a:rPr>
              <a:t>Describe questions </a:t>
            </a:r>
            <a:r>
              <a:rPr lang="en-GB" sz="2800" b="1" smtClean="0">
                <a:solidFill>
                  <a:srgbClr val="0070C0"/>
                </a:solidFill>
              </a:rPr>
              <a:t>– Say what it is or what happens</a:t>
            </a:r>
            <a:endParaRPr lang="en-GB" sz="28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8740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-106363"/>
            <a:ext cx="11828463" cy="1325563"/>
          </a:xfrm>
        </p:spPr>
        <p:txBody>
          <a:bodyPr/>
          <a:lstStyle/>
          <a:p>
            <a:r>
              <a:rPr lang="en-GB" sz="4800" b="1" dirty="0" smtClean="0">
                <a:solidFill>
                  <a:srgbClr val="0070C0"/>
                </a:solidFill>
              </a:rPr>
              <a:t>Explain questions – </a:t>
            </a:r>
            <a:r>
              <a:rPr lang="en-GB" sz="2800" b="1" dirty="0" smtClean="0">
                <a:solidFill>
                  <a:srgbClr val="0070C0"/>
                </a:solidFill>
              </a:rPr>
              <a:t>give a reason and show a link</a:t>
            </a:r>
            <a:endParaRPr lang="en-GB" sz="2800" b="1" dirty="0">
              <a:solidFill>
                <a:srgbClr val="0070C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0" y="1219754"/>
            <a:ext cx="6418337" cy="592576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1946" y="1219754"/>
            <a:ext cx="5493769" cy="3718006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2343150" y="4949190"/>
            <a:ext cx="720090" cy="3429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0" y="711903"/>
            <a:ext cx="11204181" cy="6138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base">
              <a:lnSpc>
                <a:spcPct val="150000"/>
              </a:lnSpc>
            </a:pPr>
            <a:r>
              <a:rPr lang="en-GB" sz="2400" b="1" dirty="0" smtClean="0"/>
              <a:t>Can range from 1 to 3 marks</a:t>
            </a:r>
            <a:endParaRPr lang="en-GB" sz="2400" b="1" u="sng" dirty="0" smtClean="0"/>
          </a:p>
          <a:p>
            <a:pPr algn="just" fontAlgn="base">
              <a:lnSpc>
                <a:spcPct val="150000"/>
              </a:lnSpc>
            </a:pPr>
            <a:endParaRPr lang="en-GB" sz="2400" b="1" u="sng" dirty="0" smtClean="0"/>
          </a:p>
          <a:p>
            <a:pPr algn="just" fontAlgn="base">
              <a:lnSpc>
                <a:spcPct val="150000"/>
              </a:lnSpc>
            </a:pPr>
            <a:endParaRPr lang="en-GB" sz="2400" b="1" u="sng" dirty="0" smtClean="0"/>
          </a:p>
          <a:p>
            <a:pPr algn="just" fontAlgn="base">
              <a:lnSpc>
                <a:spcPct val="150000"/>
              </a:lnSpc>
            </a:pPr>
            <a:endParaRPr lang="en-GB" sz="1100" b="1" dirty="0"/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6290113" y="5937636"/>
            <a:ext cx="6001204" cy="8662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base">
              <a:lnSpc>
                <a:spcPct val="150000"/>
              </a:lnSpc>
              <a:buNone/>
            </a:pPr>
            <a:r>
              <a:rPr lang="en-GB" b="1" dirty="0" smtClean="0"/>
              <a:t>Should take approximately 2/3 minutes to answer</a:t>
            </a:r>
            <a:endParaRPr lang="en-GB" b="1" dirty="0"/>
          </a:p>
        </p:txBody>
      </p:sp>
      <p:sp>
        <p:nvSpPr>
          <p:cNvPr id="14" name="Content Placeholder 2"/>
          <p:cNvSpPr txBox="1">
            <a:spLocks/>
          </p:cNvSpPr>
          <p:nvPr/>
        </p:nvSpPr>
        <p:spPr>
          <a:xfrm>
            <a:off x="6158228" y="5120640"/>
            <a:ext cx="6001204" cy="8662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base">
              <a:lnSpc>
                <a:spcPct val="150000"/>
              </a:lnSpc>
              <a:buNone/>
            </a:pPr>
            <a:r>
              <a:rPr lang="en-GB" sz="2800" b="1" dirty="0" smtClean="0">
                <a:solidFill>
                  <a:srgbClr val="FF0000"/>
                </a:solidFill>
              </a:rPr>
              <a:t>the WHY, the BECAUSE</a:t>
            </a:r>
            <a:endParaRPr lang="en-GB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8240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 build="p"/>
      <p:bldP spid="13" grpId="0"/>
      <p:bldP spid="1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4" descr="Auchmuty High School : Education : Scotland&amp;#39;s New Buildings : Architecture  in profile the building environment in Scotland - Urban Realm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377"/>
            <a:endParaRPr lang="en-GB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D6C53F6B-81BE-419B-943F-2A0D597A2291}"/>
              </a:ext>
            </a:extLst>
          </p:cNvPr>
          <p:cNvSpPr txBox="1">
            <a:spLocks/>
          </p:cNvSpPr>
          <p:nvPr/>
        </p:nvSpPr>
        <p:spPr>
          <a:xfrm>
            <a:off x="-1276575" y="7073639"/>
            <a:ext cx="756716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baseline="0">
                <a:solidFill>
                  <a:srgbClr val="00B0F0"/>
                </a:solidFill>
                <a:latin typeface="Century Gothic Bold" panose="020B0702020202020204" pitchFamily="34" charset="0"/>
                <a:ea typeface="+mj-ea"/>
                <a:cs typeface="+mj-cs"/>
              </a:defRPr>
            </a:lvl1pPr>
          </a:lstStyle>
          <a:p>
            <a:pPr defTabSz="914377"/>
            <a:endParaRPr lang="en-GB" sz="2400" dirty="0">
              <a:solidFill>
                <a:prstClr val="black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-106549" y="913189"/>
            <a:ext cx="13209153" cy="564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33060" indent="-6351" defTabSz="914377">
              <a:lnSpc>
                <a:spcPct val="99000"/>
              </a:lnSpc>
            </a:pPr>
            <a:r>
              <a:rPr lang="en-GB" sz="3100" dirty="0"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0BC655C-76E8-2FA6-9BA5-BCFDAB1988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65964" y="5150223"/>
            <a:ext cx="1434473" cy="1176475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0BDFED9E-C1C7-44CA-225B-BF67EABCABB1}"/>
              </a:ext>
            </a:extLst>
          </p:cNvPr>
          <p:cNvSpPr txBox="1">
            <a:spLocks/>
          </p:cNvSpPr>
          <p:nvPr/>
        </p:nvSpPr>
        <p:spPr>
          <a:xfrm>
            <a:off x="406485" y="500063"/>
            <a:ext cx="719686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002060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914377">
              <a:defRPr/>
            </a:pPr>
            <a:endParaRPr lang="en-GB" dirty="0">
              <a:latin typeface="Century Gothic" panose="020F0302020204030204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1390" y="1825626"/>
            <a:ext cx="8585200" cy="4419600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0BDFED9E-C1C7-44CA-225B-BF67EABCABB1}"/>
              </a:ext>
            </a:extLst>
          </p:cNvPr>
          <p:cNvSpPr txBox="1">
            <a:spLocks/>
          </p:cNvSpPr>
          <p:nvPr/>
        </p:nvSpPr>
        <p:spPr>
          <a:xfrm>
            <a:off x="215900" y="516070"/>
            <a:ext cx="1140748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002060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914377">
              <a:lnSpc>
                <a:spcPct val="100000"/>
              </a:lnSpc>
              <a:defRPr/>
            </a:pPr>
            <a:r>
              <a:rPr lang="en-GB" sz="2800" b="1" dirty="0" smtClean="0">
                <a:latin typeface="Century Gothic" panose="020F0302020204030204"/>
              </a:rPr>
              <a:t>Why good timekeeping is important</a:t>
            </a:r>
            <a:endParaRPr lang="en-GB" sz="2800" dirty="0" smtClean="0">
              <a:latin typeface="Century Gothic" panose="020F0302020204030204"/>
            </a:endParaRPr>
          </a:p>
          <a:p>
            <a:pPr algn="ctr" defTabSz="914377">
              <a:lnSpc>
                <a:spcPct val="100000"/>
              </a:lnSpc>
              <a:defRPr/>
            </a:pPr>
            <a:r>
              <a:rPr lang="en-GB" sz="2800" dirty="0" smtClean="0">
                <a:latin typeface="Century Gothic" panose="020F0302020204030204"/>
              </a:rPr>
              <a:t>A few minutes every day adds up</a:t>
            </a:r>
            <a:endParaRPr lang="en-GB" sz="2800" dirty="0">
              <a:latin typeface="Century Gothic" panose="020F03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244901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4" descr="Auchmuty High School : Education : Scotland&amp;#39;s New Buildings : Architecture  in profile the building environment in Scotland - Urban Realm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377"/>
            <a:endParaRPr lang="en-GB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D6C53F6B-81BE-419B-943F-2A0D597A2291}"/>
              </a:ext>
            </a:extLst>
          </p:cNvPr>
          <p:cNvSpPr txBox="1">
            <a:spLocks/>
          </p:cNvSpPr>
          <p:nvPr/>
        </p:nvSpPr>
        <p:spPr>
          <a:xfrm>
            <a:off x="-1276575" y="7073639"/>
            <a:ext cx="756716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baseline="0">
                <a:solidFill>
                  <a:srgbClr val="00B0F0"/>
                </a:solidFill>
                <a:latin typeface="Century Gothic Bold" panose="020B0702020202020204" pitchFamily="34" charset="0"/>
                <a:ea typeface="+mj-ea"/>
                <a:cs typeface="+mj-cs"/>
              </a:defRPr>
            </a:lvl1pPr>
          </a:lstStyle>
          <a:p>
            <a:pPr defTabSz="914377"/>
            <a:endParaRPr lang="en-GB" sz="2400" dirty="0">
              <a:solidFill>
                <a:prstClr val="black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-106549" y="913189"/>
            <a:ext cx="13209153" cy="564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33060" indent="-6351" defTabSz="914377">
              <a:lnSpc>
                <a:spcPct val="99000"/>
              </a:lnSpc>
            </a:pPr>
            <a:r>
              <a:rPr lang="en-GB" sz="3100" dirty="0"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0BC655C-76E8-2FA6-9BA5-BCFDAB1988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65964" y="5150223"/>
            <a:ext cx="1434473" cy="1176475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0BDFED9E-C1C7-44CA-225B-BF67EABCABB1}"/>
              </a:ext>
            </a:extLst>
          </p:cNvPr>
          <p:cNvSpPr txBox="1">
            <a:spLocks/>
          </p:cNvSpPr>
          <p:nvPr/>
        </p:nvSpPr>
        <p:spPr>
          <a:xfrm>
            <a:off x="406485" y="500063"/>
            <a:ext cx="719686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002060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914377">
              <a:defRPr/>
            </a:pPr>
            <a:endParaRPr lang="en-GB" dirty="0">
              <a:latin typeface="Century Gothic" panose="020F0302020204030204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8664" y="1371799"/>
            <a:ext cx="8877300" cy="4749800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0BDFED9E-C1C7-44CA-225B-BF67EABCABB1}"/>
              </a:ext>
            </a:extLst>
          </p:cNvPr>
          <p:cNvSpPr txBox="1">
            <a:spLocks/>
          </p:cNvSpPr>
          <p:nvPr/>
        </p:nvSpPr>
        <p:spPr>
          <a:xfrm>
            <a:off x="63500" y="394081"/>
            <a:ext cx="1094368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002060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914377">
              <a:defRPr/>
            </a:pPr>
            <a:r>
              <a:rPr lang="en-GB" sz="2800" b="1" dirty="0" smtClean="0">
                <a:latin typeface="Century Gothic" panose="020F0302020204030204"/>
              </a:rPr>
              <a:t>Why good attendance is important</a:t>
            </a:r>
            <a:endParaRPr lang="en-GB" sz="2800" b="1" dirty="0">
              <a:latin typeface="Century Gothic" panose="020F03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02687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4" descr="Auchmuty High School : Education : Scotland&amp;#39;s New Buildings : Architecture  in profile the building environment in Scotland - Urban Realm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377"/>
            <a:endParaRPr lang="en-GB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D6C53F6B-81BE-419B-943F-2A0D597A2291}"/>
              </a:ext>
            </a:extLst>
          </p:cNvPr>
          <p:cNvSpPr txBox="1">
            <a:spLocks/>
          </p:cNvSpPr>
          <p:nvPr/>
        </p:nvSpPr>
        <p:spPr>
          <a:xfrm>
            <a:off x="-1276575" y="7073639"/>
            <a:ext cx="756716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baseline="0">
                <a:solidFill>
                  <a:srgbClr val="00B0F0"/>
                </a:solidFill>
                <a:latin typeface="Century Gothic Bold" panose="020B0702020202020204" pitchFamily="34" charset="0"/>
                <a:ea typeface="+mj-ea"/>
                <a:cs typeface="+mj-cs"/>
              </a:defRPr>
            </a:lvl1pPr>
          </a:lstStyle>
          <a:p>
            <a:pPr defTabSz="914377"/>
            <a:endParaRPr lang="en-GB" sz="2400" dirty="0">
              <a:solidFill>
                <a:prstClr val="black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-106549" y="913189"/>
            <a:ext cx="13209153" cy="564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33060" indent="-6351" defTabSz="914377">
              <a:lnSpc>
                <a:spcPct val="99000"/>
              </a:lnSpc>
            </a:pPr>
            <a:r>
              <a:rPr lang="en-GB" sz="3100" dirty="0"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0BC655C-76E8-2FA6-9BA5-BCFDAB1988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65964" y="5150223"/>
            <a:ext cx="1434473" cy="1176475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0BDFED9E-C1C7-44CA-225B-BF67EABCABB1}"/>
              </a:ext>
            </a:extLst>
          </p:cNvPr>
          <p:cNvSpPr txBox="1">
            <a:spLocks/>
          </p:cNvSpPr>
          <p:nvPr/>
        </p:nvSpPr>
        <p:spPr>
          <a:xfrm>
            <a:off x="406485" y="500063"/>
            <a:ext cx="719686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002060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914377">
              <a:defRPr/>
            </a:pPr>
            <a:endParaRPr lang="en-GB" dirty="0">
              <a:latin typeface="Century Gothic" panose="020F0302020204030204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61567" y="354142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800" b="1" smtClean="0">
                <a:solidFill>
                  <a:srgbClr val="0070C0"/>
                </a:solidFill>
              </a:rPr>
              <a:t>Resilience</a:t>
            </a:r>
            <a:endParaRPr lang="en-GB" sz="4800" b="1" dirty="0">
              <a:solidFill>
                <a:srgbClr val="0070C0"/>
              </a:solidFill>
            </a:endParaRP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0" y="1169988"/>
            <a:ext cx="11204575" cy="6143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base">
              <a:lnSpc>
                <a:spcPct val="150000"/>
              </a:lnSpc>
            </a:pPr>
            <a:r>
              <a:rPr lang="en-GB" sz="2400" b="1" u="sng" smtClean="0"/>
              <a:t>January Assessment</a:t>
            </a:r>
            <a:r>
              <a:rPr lang="en-GB" sz="2400" b="1" smtClean="0"/>
              <a:t>                  v                        </a:t>
            </a:r>
            <a:r>
              <a:rPr lang="en-GB" sz="2400" b="1" u="sng" smtClean="0"/>
              <a:t>May exam</a:t>
            </a:r>
          </a:p>
          <a:p>
            <a:pPr algn="just" fontAlgn="base">
              <a:lnSpc>
                <a:spcPct val="150000"/>
              </a:lnSpc>
            </a:pPr>
            <a:endParaRPr lang="en-GB" sz="2400" b="1" u="sng" smtClean="0"/>
          </a:p>
          <a:p>
            <a:pPr algn="just" fontAlgn="base">
              <a:lnSpc>
                <a:spcPct val="150000"/>
              </a:lnSpc>
            </a:pPr>
            <a:endParaRPr lang="en-GB" sz="11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960120" y="2011680"/>
            <a:ext cx="27432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Nat 5 (21)  - 3 As</a:t>
            </a:r>
          </a:p>
          <a:p>
            <a:r>
              <a:rPr lang="en-GB" b="1" dirty="0"/>
              <a:t> </a:t>
            </a:r>
            <a:r>
              <a:rPr lang="en-GB" b="1" dirty="0" smtClean="0"/>
              <a:t>                  - 6 </a:t>
            </a:r>
            <a:r>
              <a:rPr lang="en-GB" b="1" dirty="0" err="1" smtClean="0"/>
              <a:t>Bs</a:t>
            </a:r>
            <a:endParaRPr lang="en-GB" b="1" dirty="0" smtClean="0"/>
          </a:p>
          <a:p>
            <a:r>
              <a:rPr lang="en-GB" b="1" dirty="0"/>
              <a:t> </a:t>
            </a:r>
            <a:r>
              <a:rPr lang="en-GB" b="1" dirty="0" smtClean="0"/>
              <a:t>                  - 4 Cs</a:t>
            </a:r>
          </a:p>
          <a:p>
            <a:r>
              <a:rPr lang="en-GB" b="1" dirty="0"/>
              <a:t> </a:t>
            </a:r>
            <a:r>
              <a:rPr lang="en-GB" b="1" dirty="0" smtClean="0"/>
              <a:t>                  - 6 Ds</a:t>
            </a:r>
          </a:p>
          <a:p>
            <a:r>
              <a:rPr lang="en-GB" b="1" dirty="0"/>
              <a:t> </a:t>
            </a:r>
            <a:r>
              <a:rPr lang="en-GB" b="1" dirty="0" smtClean="0"/>
              <a:t>                  - 2 NAs</a:t>
            </a:r>
            <a:endParaRPr lang="en-GB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7193280" y="2011680"/>
            <a:ext cx="27432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Nat 5          - 12 As</a:t>
            </a:r>
          </a:p>
          <a:p>
            <a:r>
              <a:rPr lang="en-GB" b="1" dirty="0"/>
              <a:t> </a:t>
            </a:r>
            <a:r>
              <a:rPr lang="en-GB" b="1" dirty="0" smtClean="0"/>
              <a:t>                  - 5 </a:t>
            </a:r>
            <a:r>
              <a:rPr lang="en-GB" b="1" dirty="0" err="1" smtClean="0"/>
              <a:t>Bs</a:t>
            </a:r>
            <a:endParaRPr lang="en-GB" b="1" dirty="0" smtClean="0"/>
          </a:p>
          <a:p>
            <a:r>
              <a:rPr lang="en-GB" b="1" dirty="0"/>
              <a:t> </a:t>
            </a:r>
            <a:r>
              <a:rPr lang="en-GB" b="1" dirty="0" smtClean="0"/>
              <a:t>                  - 2 Cs</a:t>
            </a:r>
          </a:p>
          <a:p>
            <a:r>
              <a:rPr lang="en-GB" b="1" dirty="0"/>
              <a:t> </a:t>
            </a:r>
            <a:r>
              <a:rPr lang="en-GB" b="1" dirty="0" smtClean="0"/>
              <a:t>                  - 2 Ds</a:t>
            </a:r>
          </a:p>
          <a:p>
            <a:r>
              <a:rPr lang="en-GB" b="1" dirty="0"/>
              <a:t> </a:t>
            </a:r>
            <a:r>
              <a:rPr lang="en-GB" b="1" dirty="0" smtClean="0"/>
              <a:t>                  - 0 NAs</a:t>
            </a:r>
            <a:endParaRPr lang="en-GB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960120" y="4324350"/>
            <a:ext cx="295188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Higher (24)- 6 As</a:t>
            </a:r>
          </a:p>
          <a:p>
            <a:r>
              <a:rPr lang="en-GB" b="1" dirty="0"/>
              <a:t> </a:t>
            </a:r>
            <a:r>
              <a:rPr lang="en-GB" b="1" dirty="0" smtClean="0"/>
              <a:t>                  - 4 </a:t>
            </a:r>
            <a:r>
              <a:rPr lang="en-GB" b="1" dirty="0" err="1" smtClean="0"/>
              <a:t>Bs</a:t>
            </a:r>
            <a:endParaRPr lang="en-GB" b="1" dirty="0" smtClean="0"/>
          </a:p>
          <a:p>
            <a:r>
              <a:rPr lang="en-GB" b="1" dirty="0"/>
              <a:t> </a:t>
            </a:r>
            <a:r>
              <a:rPr lang="en-GB" b="1" dirty="0" smtClean="0"/>
              <a:t>                  - 8 Cs</a:t>
            </a:r>
          </a:p>
          <a:p>
            <a:r>
              <a:rPr lang="en-GB" b="1" dirty="0"/>
              <a:t> </a:t>
            </a:r>
            <a:r>
              <a:rPr lang="en-GB" b="1" dirty="0" smtClean="0"/>
              <a:t>                  - 5 Ds</a:t>
            </a:r>
          </a:p>
          <a:p>
            <a:r>
              <a:rPr lang="en-GB" b="1" dirty="0"/>
              <a:t> </a:t>
            </a:r>
            <a:r>
              <a:rPr lang="en-GB" b="1" dirty="0" smtClean="0"/>
              <a:t>                  - 1 NAs</a:t>
            </a:r>
            <a:endParaRPr lang="en-GB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7193280" y="4324350"/>
            <a:ext cx="27432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Higher        - 14 As</a:t>
            </a:r>
          </a:p>
          <a:p>
            <a:r>
              <a:rPr lang="en-GB" b="1" dirty="0"/>
              <a:t> </a:t>
            </a:r>
            <a:r>
              <a:rPr lang="en-GB" b="1" dirty="0" smtClean="0"/>
              <a:t>                  - 7 </a:t>
            </a:r>
            <a:r>
              <a:rPr lang="en-GB" b="1" dirty="0" err="1" smtClean="0"/>
              <a:t>Bs</a:t>
            </a:r>
            <a:endParaRPr lang="en-GB" b="1" dirty="0" smtClean="0"/>
          </a:p>
          <a:p>
            <a:r>
              <a:rPr lang="en-GB" b="1" dirty="0"/>
              <a:t> </a:t>
            </a:r>
            <a:r>
              <a:rPr lang="en-GB" b="1" dirty="0" smtClean="0"/>
              <a:t>                  - 3 Cs</a:t>
            </a:r>
          </a:p>
          <a:p>
            <a:r>
              <a:rPr lang="en-GB" b="1" dirty="0"/>
              <a:t> </a:t>
            </a:r>
            <a:r>
              <a:rPr lang="en-GB" b="1" dirty="0" smtClean="0"/>
              <a:t>                  - 0 Ds</a:t>
            </a:r>
          </a:p>
          <a:p>
            <a:r>
              <a:rPr lang="en-GB" b="1" dirty="0"/>
              <a:t> </a:t>
            </a:r>
            <a:r>
              <a:rPr lang="en-GB" b="1" dirty="0" smtClean="0"/>
              <a:t>                  - 0 NAs</a:t>
            </a:r>
            <a:endParaRPr lang="en-GB" b="1" dirty="0"/>
          </a:p>
        </p:txBody>
      </p:sp>
      <p:sp>
        <p:nvSpPr>
          <p:cNvPr id="16" name="Title 1"/>
          <p:cNvSpPr txBox="1">
            <a:spLocks/>
          </p:cNvSpPr>
          <p:nvPr/>
        </p:nvSpPr>
        <p:spPr bwMode="gray">
          <a:xfrm rot="20402683">
            <a:off x="1844040" y="278290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GB" sz="19900" b="1" dirty="0" smtClean="0">
                <a:solidFill>
                  <a:srgbClr val="FF0000"/>
                </a:solidFill>
              </a:rPr>
              <a:t>WHY?</a:t>
            </a:r>
            <a:endParaRPr lang="en-GB" sz="199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7017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  <p:bldP spid="11" grpId="0"/>
      <p:bldP spid="12" grpId="0"/>
      <p:bldP spid="14" grpId="0"/>
      <p:bldP spid="15" grpId="0"/>
      <p:bldP spid="1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4" descr="Auchmuty High School : Education : Scotland&amp;#39;s New Buildings : Architecture  in profile the building environment in Scotland - Urban Realm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377"/>
            <a:endParaRPr lang="en-GB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D6C53F6B-81BE-419B-943F-2A0D597A2291}"/>
              </a:ext>
            </a:extLst>
          </p:cNvPr>
          <p:cNvSpPr txBox="1">
            <a:spLocks/>
          </p:cNvSpPr>
          <p:nvPr/>
        </p:nvSpPr>
        <p:spPr>
          <a:xfrm>
            <a:off x="-1276575" y="7073639"/>
            <a:ext cx="756716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baseline="0">
                <a:solidFill>
                  <a:srgbClr val="00B0F0"/>
                </a:solidFill>
                <a:latin typeface="Century Gothic Bold" panose="020B0702020202020204" pitchFamily="34" charset="0"/>
                <a:ea typeface="+mj-ea"/>
                <a:cs typeface="+mj-cs"/>
              </a:defRPr>
            </a:lvl1pPr>
          </a:lstStyle>
          <a:p>
            <a:pPr defTabSz="914377"/>
            <a:endParaRPr lang="en-GB" sz="2400" dirty="0">
              <a:solidFill>
                <a:prstClr val="black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-106549" y="913189"/>
            <a:ext cx="13209153" cy="564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33060" indent="-6351" defTabSz="914377">
              <a:lnSpc>
                <a:spcPct val="99000"/>
              </a:lnSpc>
            </a:pPr>
            <a:r>
              <a:rPr lang="en-GB" sz="3100" dirty="0"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0BC655C-76E8-2FA6-9BA5-BCFDAB1988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65964" y="5150223"/>
            <a:ext cx="1434473" cy="1176475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0BDFED9E-C1C7-44CA-225B-BF67EABCABB1}"/>
              </a:ext>
            </a:extLst>
          </p:cNvPr>
          <p:cNvSpPr txBox="1">
            <a:spLocks/>
          </p:cNvSpPr>
          <p:nvPr/>
        </p:nvSpPr>
        <p:spPr>
          <a:xfrm>
            <a:off x="406485" y="500063"/>
            <a:ext cx="719686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002060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914377">
              <a:defRPr/>
            </a:pPr>
            <a:endParaRPr lang="en-GB" dirty="0">
              <a:latin typeface="Century Gothic" panose="020F0302020204030204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 bwMode="gray">
          <a:xfrm>
            <a:off x="147479" y="461330"/>
            <a:ext cx="1055307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GB" sz="4800" b="1" dirty="0" smtClean="0">
                <a:solidFill>
                  <a:srgbClr val="0070C0"/>
                </a:solidFill>
              </a:rPr>
              <a:t>Why?</a:t>
            </a:r>
            <a:endParaRPr lang="en-GB" sz="4800" b="1" dirty="0">
              <a:solidFill>
                <a:srgbClr val="0070C0"/>
              </a:solidFill>
            </a:endParaRP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261966" y="1527116"/>
            <a:ext cx="10977081" cy="314768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lnSpc>
                <a:spcPct val="150000"/>
              </a:lnSpc>
              <a:buNone/>
            </a:pPr>
            <a:r>
              <a:rPr lang="en-GB" b="1" dirty="0" smtClean="0"/>
              <a:t>A few things:</a:t>
            </a:r>
          </a:p>
          <a:p>
            <a:pPr marL="0" lvl="0" indent="0" defTabSz="914400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altLang="en-US" dirty="0" smtClean="0">
                <a:solidFill>
                  <a:schemeClr val="tx1"/>
                </a:solidFill>
                <a:latin typeface="Arial" panose="020B0604020202020204" pitchFamily="34" charset="0"/>
              </a:rPr>
              <a:t>Need </a:t>
            </a:r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</a:rPr>
              <a:t>to learn how to use two software programs in addition to the course material.</a:t>
            </a:r>
          </a:p>
          <a:p>
            <a:pPr marL="0" indent="0" defTabSz="914400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</a:rPr>
              <a:t> Focusing on building practical skills rather than studying for exam style questions.</a:t>
            </a:r>
          </a:p>
          <a:p>
            <a:pPr marL="0" lvl="0" indent="0" defTabSz="914400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en-US" altLang="en-US" dirty="0" smtClean="0">
                <a:solidFill>
                  <a:schemeClr val="tx1"/>
                </a:solidFill>
                <a:latin typeface="Arial" panose="020B0604020202020204" pitchFamily="34" charset="0"/>
              </a:rPr>
              <a:t> Just </a:t>
            </a:r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</a:rPr>
              <a:t>finished the course, </a:t>
            </a:r>
            <a:r>
              <a:rPr lang="en-US" altLang="en-US" dirty="0" smtClean="0">
                <a:solidFill>
                  <a:schemeClr val="tx1"/>
                </a:solidFill>
                <a:latin typeface="Arial" panose="020B0604020202020204" pitchFamily="34" charset="0"/>
              </a:rPr>
              <a:t>still </a:t>
            </a:r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</a:rPr>
              <a:t>have a few topics to tidy </a:t>
            </a:r>
            <a:r>
              <a:rPr lang="en-US" altLang="en-US" dirty="0" smtClean="0">
                <a:solidFill>
                  <a:schemeClr val="tx1"/>
                </a:solidFill>
                <a:latin typeface="Arial" panose="020B0604020202020204" pitchFamily="34" charset="0"/>
              </a:rPr>
              <a:t>up – analyse January Assessment.</a:t>
            </a:r>
          </a:p>
          <a:p>
            <a:pPr marL="0" lvl="0" indent="0" defTabSz="914400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en-US" altLang="en-US" dirty="0" smtClean="0">
                <a:solidFill>
                  <a:schemeClr val="tx1"/>
                </a:solidFill>
                <a:latin typeface="Arial" panose="020B0604020202020204" pitchFamily="34" charset="0"/>
              </a:rPr>
              <a:t> Understanding the question.</a:t>
            </a:r>
            <a:endParaRPr lang="en-US" altLang="en-US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lvl="0" indent="0" defTabSz="914400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en-US" altLang="en-US" dirty="0" smtClean="0">
                <a:solidFill>
                  <a:schemeClr val="tx1"/>
                </a:solidFill>
                <a:latin typeface="Arial" panose="020B0604020202020204" pitchFamily="34" charset="0"/>
              </a:rPr>
              <a:t> Haven't </a:t>
            </a:r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</a:rPr>
              <a:t>quite figured out how to study effectively.</a:t>
            </a:r>
          </a:p>
          <a:p>
            <a:pPr marL="0" lvl="0" indent="0" defTabSz="914400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en-US" altLang="en-US" dirty="0" smtClean="0">
                <a:solidFill>
                  <a:schemeClr val="tx1"/>
                </a:solidFill>
                <a:latin typeface="Arial" panose="020B0604020202020204" pitchFamily="34" charset="0"/>
              </a:rPr>
              <a:t> Perhaps didn't </a:t>
            </a:r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</a:rPr>
              <a:t>study enough, or maybe </a:t>
            </a:r>
            <a:r>
              <a:rPr lang="en-US" altLang="en-US" dirty="0" smtClean="0">
                <a:solidFill>
                  <a:schemeClr val="tx1"/>
                </a:solidFill>
                <a:latin typeface="Arial" panose="020B0604020202020204" pitchFamily="34" charset="0"/>
              </a:rPr>
              <a:t>didn't </a:t>
            </a:r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</a:rPr>
              <a:t>study at all!</a:t>
            </a:r>
          </a:p>
          <a:p>
            <a:pPr marL="0" indent="0" fontAlgn="base">
              <a:lnSpc>
                <a:spcPct val="150000"/>
              </a:lnSpc>
              <a:buNone/>
            </a:pPr>
            <a:endParaRPr lang="en-GB" b="1" dirty="0" smtClean="0"/>
          </a:p>
          <a:p>
            <a:pPr marL="0" indent="0" fontAlgn="base">
              <a:lnSpc>
                <a:spcPct val="150000"/>
              </a:lnSpc>
              <a:buNone/>
            </a:pPr>
            <a:endParaRPr lang="en-GB" b="1" dirty="0" smtClean="0"/>
          </a:p>
          <a:p>
            <a:pPr marL="0" indent="0" fontAlgn="base">
              <a:lnSpc>
                <a:spcPct val="150000"/>
              </a:lnSpc>
              <a:buNone/>
            </a:pPr>
            <a:endParaRPr lang="en-GB" b="1" dirty="0" smtClean="0"/>
          </a:p>
          <a:p>
            <a:pPr marL="0" indent="0" fontAlgn="base">
              <a:lnSpc>
                <a:spcPct val="150000"/>
              </a:lnSpc>
              <a:buNone/>
            </a:pPr>
            <a:endParaRPr lang="en-GB" b="1" dirty="0"/>
          </a:p>
        </p:txBody>
      </p:sp>
      <p:sp>
        <p:nvSpPr>
          <p:cNvPr id="11" name="Title 1"/>
          <p:cNvSpPr txBox="1">
            <a:spLocks/>
          </p:cNvSpPr>
          <p:nvPr/>
        </p:nvSpPr>
        <p:spPr bwMode="gray">
          <a:xfrm>
            <a:off x="261966" y="5075678"/>
            <a:ext cx="1055307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GB" sz="4800" b="1" dirty="0" smtClean="0">
                <a:solidFill>
                  <a:srgbClr val="0070C0"/>
                </a:solidFill>
              </a:rPr>
              <a:t>So what next…</a:t>
            </a:r>
            <a:endParaRPr lang="en-GB" sz="48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9725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4" descr="Auchmuty High School : Education : Scotland&amp;#39;s New Buildings : Architecture  in profile the building environment in Scotland - Urban Realm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377"/>
            <a:endParaRPr lang="en-GB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D6C53F6B-81BE-419B-943F-2A0D597A2291}"/>
              </a:ext>
            </a:extLst>
          </p:cNvPr>
          <p:cNvSpPr txBox="1">
            <a:spLocks/>
          </p:cNvSpPr>
          <p:nvPr/>
        </p:nvSpPr>
        <p:spPr>
          <a:xfrm>
            <a:off x="-1276575" y="7073639"/>
            <a:ext cx="756716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baseline="0">
                <a:solidFill>
                  <a:srgbClr val="00B0F0"/>
                </a:solidFill>
                <a:latin typeface="Century Gothic Bold" panose="020B0702020202020204" pitchFamily="34" charset="0"/>
                <a:ea typeface="+mj-ea"/>
                <a:cs typeface="+mj-cs"/>
              </a:defRPr>
            </a:lvl1pPr>
          </a:lstStyle>
          <a:p>
            <a:pPr defTabSz="914377"/>
            <a:endParaRPr lang="en-GB" sz="2400" dirty="0">
              <a:solidFill>
                <a:prstClr val="black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-106549" y="913189"/>
            <a:ext cx="13209153" cy="564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33060" indent="-6351" defTabSz="914377">
              <a:lnSpc>
                <a:spcPct val="99000"/>
              </a:lnSpc>
            </a:pPr>
            <a:r>
              <a:rPr lang="en-GB" sz="3100" dirty="0"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0BC655C-76E8-2FA6-9BA5-BCFDAB1988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65964" y="5150223"/>
            <a:ext cx="1434473" cy="1176475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0BDFED9E-C1C7-44CA-225B-BF67EABCABB1}"/>
              </a:ext>
            </a:extLst>
          </p:cNvPr>
          <p:cNvSpPr txBox="1">
            <a:spLocks/>
          </p:cNvSpPr>
          <p:nvPr/>
        </p:nvSpPr>
        <p:spPr>
          <a:xfrm>
            <a:off x="406485" y="500063"/>
            <a:ext cx="719686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002060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914377">
              <a:defRPr/>
            </a:pPr>
            <a:endParaRPr lang="en-GB" dirty="0">
              <a:latin typeface="Century Gothic" panose="020F0302020204030204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368300" y="1707515"/>
            <a:ext cx="11170731" cy="45328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914400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</a:rPr>
              <a:t>Do not feel disheartened, and do not give up.</a:t>
            </a:r>
          </a:p>
          <a:p>
            <a:pPr marL="0" lvl="0" indent="0" defTabSz="914400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</a:rPr>
              <a:t>Following the January assessment, the primary focus will shift to the assignment (worth 33% for National 5 and 36% for Higher).</a:t>
            </a:r>
          </a:p>
          <a:p>
            <a:pPr marL="0" lvl="0" indent="0" defTabSz="914400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</a:rPr>
              <a:t>During that period, there will be </a:t>
            </a:r>
            <a:r>
              <a:rPr lang="en-US" altLang="en-US" dirty="0" smtClean="0">
                <a:solidFill>
                  <a:schemeClr val="tx1"/>
                </a:solidFill>
                <a:latin typeface="Arial" panose="020B0604020202020204" pitchFamily="34" charset="0"/>
              </a:rPr>
              <a:t>ten minute </a:t>
            </a:r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</a:rPr>
              <a:t>homework assignments </a:t>
            </a:r>
            <a:r>
              <a:rPr lang="en-US" altLang="en-US" dirty="0" smtClean="0">
                <a:solidFill>
                  <a:schemeClr val="tx1"/>
                </a:solidFill>
                <a:latin typeface="Arial" panose="020B0604020202020204" pitchFamily="34" charset="0"/>
              </a:rPr>
              <a:t>most nights.</a:t>
            </a:r>
            <a:endParaRPr lang="en-US" altLang="en-US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lvl="0" indent="0" defTabSz="914400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</a:rPr>
              <a:t>Once the assignment is complete, the focus will turn entirely to exam-style questions, tackling one topic at a time</a:t>
            </a:r>
            <a:r>
              <a:rPr lang="en-US" altLang="en-US" dirty="0" smtClean="0">
                <a:solidFill>
                  <a:schemeClr val="tx1"/>
                </a:solidFill>
                <a:latin typeface="Arial" panose="020B0604020202020204" pitchFamily="34" charset="0"/>
              </a:rPr>
              <a:t>.</a:t>
            </a:r>
            <a:endParaRPr lang="en-GB" b="1" dirty="0"/>
          </a:p>
          <a:p>
            <a:pPr marL="0" indent="0" fontAlgn="base">
              <a:lnSpc>
                <a:spcPct val="150000"/>
              </a:lnSpc>
              <a:buNone/>
            </a:pPr>
            <a:r>
              <a:rPr lang="en-GB" sz="3600" b="1" dirty="0" smtClean="0"/>
              <a:t>   AND WE </a:t>
            </a:r>
            <a:r>
              <a:rPr lang="en-GB" sz="3600" b="1" u="sng" dirty="0" smtClean="0"/>
              <a:t>DON’T</a:t>
            </a:r>
            <a:r>
              <a:rPr lang="en-GB" sz="3600" b="1" dirty="0" smtClean="0"/>
              <a:t>, I REPEAT WE </a:t>
            </a:r>
            <a:r>
              <a:rPr lang="en-GB" sz="3600" b="1" u="sng" dirty="0" smtClean="0"/>
              <a:t>DON’T</a:t>
            </a:r>
            <a:r>
              <a:rPr lang="en-GB" sz="3600" b="1" dirty="0" smtClean="0"/>
              <a:t> GIVE UP!!</a:t>
            </a:r>
            <a:endParaRPr lang="en-GB" b="1" dirty="0" smtClean="0"/>
          </a:p>
          <a:p>
            <a:pPr marL="0" indent="0" fontAlgn="base">
              <a:lnSpc>
                <a:spcPct val="150000"/>
              </a:lnSpc>
              <a:buNone/>
            </a:pPr>
            <a:endParaRPr lang="en-GB" b="1" dirty="0" smtClean="0"/>
          </a:p>
          <a:p>
            <a:pPr marL="0" indent="0" fontAlgn="base">
              <a:lnSpc>
                <a:spcPct val="150000"/>
              </a:lnSpc>
              <a:buNone/>
            </a:pPr>
            <a:endParaRPr lang="en-GB" b="1" dirty="0" smtClean="0"/>
          </a:p>
          <a:p>
            <a:pPr marL="0" indent="0" fontAlgn="base">
              <a:lnSpc>
                <a:spcPct val="150000"/>
              </a:lnSpc>
              <a:buNone/>
            </a:pPr>
            <a:endParaRPr lang="en-GB" b="1" dirty="0" smtClean="0"/>
          </a:p>
          <a:p>
            <a:pPr marL="0" indent="0" fontAlgn="base">
              <a:lnSpc>
                <a:spcPct val="150000"/>
              </a:lnSpc>
              <a:buNone/>
            </a:pPr>
            <a:endParaRPr lang="en-GB" b="1" dirty="0"/>
          </a:p>
        </p:txBody>
      </p:sp>
      <p:sp>
        <p:nvSpPr>
          <p:cNvPr id="10" name="Title 1"/>
          <p:cNvSpPr txBox="1">
            <a:spLocks/>
          </p:cNvSpPr>
          <p:nvPr/>
        </p:nvSpPr>
        <p:spPr bwMode="gray">
          <a:xfrm>
            <a:off x="250605" y="500063"/>
            <a:ext cx="1055307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GB" sz="4800" b="1" dirty="0" smtClean="0">
                <a:solidFill>
                  <a:srgbClr val="0070C0"/>
                </a:solidFill>
              </a:rPr>
              <a:t>So what next…</a:t>
            </a:r>
            <a:endParaRPr lang="en-GB" sz="48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7151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4" descr="Auchmuty High School : Education : Scotland&amp;#39;s New Buildings : Architecture  in profile the building environment in Scotland - Urban Realm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377"/>
            <a:endParaRPr lang="en-GB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D6C53F6B-81BE-419B-943F-2A0D597A2291}"/>
              </a:ext>
            </a:extLst>
          </p:cNvPr>
          <p:cNvSpPr txBox="1">
            <a:spLocks/>
          </p:cNvSpPr>
          <p:nvPr/>
        </p:nvSpPr>
        <p:spPr>
          <a:xfrm>
            <a:off x="-1276575" y="7073639"/>
            <a:ext cx="756716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baseline="0">
                <a:solidFill>
                  <a:srgbClr val="00B0F0"/>
                </a:solidFill>
                <a:latin typeface="Century Gothic Bold" panose="020B0702020202020204" pitchFamily="34" charset="0"/>
                <a:ea typeface="+mj-ea"/>
                <a:cs typeface="+mj-cs"/>
              </a:defRPr>
            </a:lvl1pPr>
          </a:lstStyle>
          <a:p>
            <a:pPr defTabSz="914377"/>
            <a:endParaRPr lang="en-GB" sz="2400" dirty="0">
              <a:solidFill>
                <a:prstClr val="black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-106549" y="913189"/>
            <a:ext cx="13209153" cy="564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33060" indent="-6351" defTabSz="914377">
              <a:lnSpc>
                <a:spcPct val="99000"/>
              </a:lnSpc>
            </a:pPr>
            <a:r>
              <a:rPr lang="en-GB" sz="3100" dirty="0"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0BC655C-76E8-2FA6-9BA5-BCFDAB1988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65964" y="5150223"/>
            <a:ext cx="1434473" cy="1176475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0BDFED9E-C1C7-44CA-225B-BF67EABCABB1}"/>
              </a:ext>
            </a:extLst>
          </p:cNvPr>
          <p:cNvSpPr txBox="1">
            <a:spLocks/>
          </p:cNvSpPr>
          <p:nvPr/>
        </p:nvSpPr>
        <p:spPr>
          <a:xfrm>
            <a:off x="406485" y="500063"/>
            <a:ext cx="719686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002060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914377">
              <a:defRPr/>
            </a:pPr>
            <a:endParaRPr lang="en-GB" dirty="0">
              <a:latin typeface="Century Gothic" panose="020F0302020204030204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 bwMode="gray">
          <a:xfrm>
            <a:off x="1840230" y="2651448"/>
            <a:ext cx="1055307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GB" sz="8000" b="1" dirty="0" smtClean="0">
                <a:solidFill>
                  <a:srgbClr val="0070C0"/>
                </a:solidFill>
              </a:rPr>
              <a:t>Any questions…</a:t>
            </a:r>
            <a:endParaRPr lang="en-GB" sz="80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9162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-212725"/>
            <a:ext cx="7886700" cy="1325563"/>
          </a:xfrm>
        </p:spPr>
        <p:txBody>
          <a:bodyPr/>
          <a:lstStyle/>
          <a:p>
            <a:r>
              <a:rPr lang="en-GB" sz="4800" b="1" dirty="0" smtClean="0">
                <a:solidFill>
                  <a:srgbClr val="0070C0"/>
                </a:solidFill>
              </a:rPr>
              <a:t>School context </a:t>
            </a:r>
            <a:endParaRPr lang="en-GB" sz="4800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1349375"/>
            <a:ext cx="11031538" cy="5700713"/>
          </a:xfrm>
        </p:spPr>
        <p:txBody>
          <a:bodyPr>
            <a:noAutofit/>
          </a:bodyPr>
          <a:lstStyle/>
          <a:p>
            <a:pPr algn="just" fontAlgn="base">
              <a:lnSpc>
                <a:spcPct val="150000"/>
              </a:lnSpc>
            </a:pPr>
            <a:r>
              <a:rPr lang="en-GB" sz="2400" b="1" dirty="0"/>
              <a:t>The </a:t>
            </a:r>
            <a:r>
              <a:rPr lang="en-GB" sz="2400" b="1" dirty="0" smtClean="0"/>
              <a:t>Learning and Teaching committee </a:t>
            </a:r>
            <a:r>
              <a:rPr lang="en-GB" sz="2400" b="1" dirty="0"/>
              <a:t>is working with Osiris </a:t>
            </a:r>
            <a:r>
              <a:rPr lang="en-GB" sz="2400" b="1" dirty="0" smtClean="0"/>
              <a:t>Educational</a:t>
            </a:r>
          </a:p>
          <a:p>
            <a:pPr algn="just" fontAlgn="base">
              <a:lnSpc>
                <a:spcPct val="150000"/>
              </a:lnSpc>
            </a:pPr>
            <a:endParaRPr lang="en-GB" sz="1100" b="1" dirty="0"/>
          </a:p>
          <a:p>
            <a:pPr algn="just" fontAlgn="base">
              <a:lnSpc>
                <a:spcPct val="150000"/>
              </a:lnSpc>
            </a:pPr>
            <a:r>
              <a:rPr lang="en-GB" sz="2400" b="1" dirty="0" smtClean="0"/>
              <a:t>Focus  on visible learning</a:t>
            </a:r>
            <a:r>
              <a:rPr lang="en-GB" sz="2400" b="1" dirty="0"/>
              <a:t>, </a:t>
            </a:r>
            <a:r>
              <a:rPr lang="en-GB" sz="2400" b="1" dirty="0" err="1"/>
              <a:t>mindsets</a:t>
            </a:r>
            <a:r>
              <a:rPr lang="en-GB" sz="2400" b="1" dirty="0"/>
              <a:t>, metacognition,  building resilience. </a:t>
            </a:r>
            <a:endParaRPr lang="en-GB" sz="2400" b="1" dirty="0" smtClean="0"/>
          </a:p>
          <a:p>
            <a:pPr algn="just" fontAlgn="base">
              <a:lnSpc>
                <a:spcPct val="150000"/>
              </a:lnSpc>
            </a:pPr>
            <a:endParaRPr lang="en-GB" sz="1100" b="1" dirty="0"/>
          </a:p>
          <a:p>
            <a:pPr algn="just" fontAlgn="base">
              <a:lnSpc>
                <a:spcPct val="150000"/>
              </a:lnSpc>
            </a:pPr>
            <a:r>
              <a:rPr lang="en-GB" sz="2400" b="1" dirty="0"/>
              <a:t>OUR AIM: is to have metacognition and effective feedback strategies embedded into our school curriculum</a:t>
            </a:r>
            <a:r>
              <a:rPr lang="en-GB" sz="2400" b="1" dirty="0" smtClean="0"/>
              <a:t>.</a:t>
            </a:r>
          </a:p>
          <a:p>
            <a:pPr algn="just" fontAlgn="base">
              <a:lnSpc>
                <a:spcPct val="150000"/>
              </a:lnSpc>
            </a:pPr>
            <a:endParaRPr lang="en-GB" sz="1100" b="1" dirty="0"/>
          </a:p>
        </p:txBody>
      </p:sp>
      <p:pic>
        <p:nvPicPr>
          <p:cNvPr id="1026" name="Picture 2" descr="https://encrypted-tbn0.gstatic.com/images?q=tbn:ANd9GcSYCP3lQKgLVt1Z3qXnovrbuAG0PAVyXwRVdnMZmTUna9i-m6Q0xlg7yHbv0Q:https://www.pmstudio.be/wp-content/uploads/2017/04/reinvent-the-wheel.jpg&amp;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2420" y="4720635"/>
            <a:ext cx="1955786" cy="1955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5965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ee the source imag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7843" y="188691"/>
            <a:ext cx="9471546" cy="6363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0" y="0"/>
            <a:ext cx="4800025" cy="74885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smtClean="0">
                <a:solidFill>
                  <a:schemeClr val="tx2">
                    <a:lumMod val="75000"/>
                  </a:schemeClr>
                </a:solidFill>
              </a:rPr>
              <a:t>‘Thinking </a:t>
            </a:r>
            <a:r>
              <a:rPr lang="en-GB" sz="2400" b="1" dirty="0" smtClean="0">
                <a:solidFill>
                  <a:schemeClr val="tx2">
                    <a:lumMod val="75000"/>
                  </a:schemeClr>
                </a:solidFill>
              </a:rPr>
              <a:t>about </a:t>
            </a:r>
            <a:r>
              <a:rPr lang="en-GB" sz="2400" b="1" smtClean="0">
                <a:solidFill>
                  <a:schemeClr val="tx2">
                    <a:lumMod val="75000"/>
                  </a:schemeClr>
                </a:solidFill>
              </a:rPr>
              <a:t>one’s thinking’</a:t>
            </a:r>
            <a:endParaRPr lang="en-GB" sz="2400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" y="4757738"/>
            <a:ext cx="1538287" cy="1538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531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-212725"/>
            <a:ext cx="7886700" cy="1325563"/>
          </a:xfrm>
        </p:spPr>
        <p:txBody>
          <a:bodyPr/>
          <a:lstStyle/>
          <a:p>
            <a:r>
              <a:rPr lang="en-GB" sz="4800" b="1" dirty="0" smtClean="0">
                <a:solidFill>
                  <a:srgbClr val="0070C0"/>
                </a:solidFill>
              </a:rPr>
              <a:t>Spaced Practice </a:t>
            </a:r>
            <a:endParaRPr lang="en-GB" sz="4800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1349375"/>
            <a:ext cx="11031538" cy="5700713"/>
          </a:xfrm>
        </p:spPr>
        <p:txBody>
          <a:bodyPr>
            <a:noAutofit/>
          </a:bodyPr>
          <a:lstStyle/>
          <a:p>
            <a:pPr algn="just" fontAlgn="base">
              <a:lnSpc>
                <a:spcPct val="150000"/>
              </a:lnSpc>
            </a:pPr>
            <a:r>
              <a:rPr lang="en-GB" sz="2400" b="1" dirty="0" smtClean="0"/>
              <a:t>A little bit of time every day </a:t>
            </a:r>
          </a:p>
          <a:p>
            <a:pPr algn="just" fontAlgn="base">
              <a:lnSpc>
                <a:spcPct val="150000"/>
              </a:lnSpc>
            </a:pPr>
            <a:r>
              <a:rPr lang="en-GB" sz="2400" b="1" dirty="0" smtClean="0"/>
              <a:t>Review information from each class, but not immediately </a:t>
            </a:r>
          </a:p>
          <a:p>
            <a:pPr algn="just" fontAlgn="base">
              <a:lnSpc>
                <a:spcPct val="150000"/>
              </a:lnSpc>
            </a:pPr>
            <a:r>
              <a:rPr lang="en-GB" sz="2400" b="1" dirty="0" smtClean="0"/>
              <a:t> Use active retrieval practice strategies, not just reading notes </a:t>
            </a:r>
          </a:p>
          <a:p>
            <a:pPr algn="just" fontAlgn="base">
              <a:lnSpc>
                <a:spcPct val="150000"/>
              </a:lnSpc>
            </a:pPr>
            <a:endParaRPr lang="en-GB" sz="2400" b="1" dirty="0"/>
          </a:p>
          <a:p>
            <a:pPr algn="just" fontAlgn="base">
              <a:lnSpc>
                <a:spcPct val="150000"/>
              </a:lnSpc>
            </a:pPr>
            <a:endParaRPr lang="en-GB" sz="2400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5450" y="3471863"/>
            <a:ext cx="8605838" cy="2927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1569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-212725"/>
            <a:ext cx="7886700" cy="1325563"/>
          </a:xfrm>
        </p:spPr>
        <p:txBody>
          <a:bodyPr/>
          <a:lstStyle/>
          <a:p>
            <a:r>
              <a:rPr lang="en-GB" sz="4800" b="1" dirty="0" smtClean="0">
                <a:solidFill>
                  <a:srgbClr val="0070C0"/>
                </a:solidFill>
              </a:rPr>
              <a:t>Interleaving </a:t>
            </a:r>
            <a:endParaRPr lang="en-GB" sz="4800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1349375"/>
            <a:ext cx="11031538" cy="5700713"/>
          </a:xfrm>
        </p:spPr>
        <p:txBody>
          <a:bodyPr>
            <a:noAutofit/>
          </a:bodyPr>
          <a:lstStyle/>
          <a:p>
            <a:pPr algn="just" fontAlgn="base">
              <a:lnSpc>
                <a:spcPct val="150000"/>
              </a:lnSpc>
            </a:pPr>
            <a:r>
              <a:rPr lang="en-GB" sz="2400" b="1" dirty="0" smtClean="0"/>
              <a:t>Switching </a:t>
            </a:r>
            <a:r>
              <a:rPr lang="en-GB" sz="2400" b="1" dirty="0"/>
              <a:t>between ideas during a study session. </a:t>
            </a:r>
          </a:p>
          <a:p>
            <a:pPr algn="just" fontAlgn="base">
              <a:lnSpc>
                <a:spcPct val="150000"/>
              </a:lnSpc>
            </a:pPr>
            <a:r>
              <a:rPr lang="en-GB" sz="2400" b="1" dirty="0" smtClean="0"/>
              <a:t>Not studying one </a:t>
            </a:r>
            <a:r>
              <a:rPr lang="en-GB" sz="2400" b="1" dirty="0"/>
              <a:t>idea for too </a:t>
            </a:r>
            <a:r>
              <a:rPr lang="en-GB" sz="2400" b="1" dirty="0" smtClean="0"/>
              <a:t>long</a:t>
            </a:r>
          </a:p>
          <a:p>
            <a:pPr algn="just" fontAlgn="base">
              <a:lnSpc>
                <a:spcPct val="150000"/>
              </a:lnSpc>
            </a:pPr>
            <a:r>
              <a:rPr lang="en-GB" sz="2400" b="1" dirty="0"/>
              <a:t>Go back over the ideas again in different orders </a:t>
            </a:r>
            <a:r>
              <a:rPr lang="en-GB" sz="2400" b="1" dirty="0" smtClean="0"/>
              <a:t>to strengthen understanding</a:t>
            </a:r>
          </a:p>
          <a:p>
            <a:pPr algn="just" fontAlgn="base">
              <a:lnSpc>
                <a:spcPct val="150000"/>
              </a:lnSpc>
            </a:pPr>
            <a:endParaRPr lang="en-GB" sz="2400" b="1" dirty="0"/>
          </a:p>
          <a:p>
            <a:pPr algn="just" fontAlgn="base">
              <a:lnSpc>
                <a:spcPct val="150000"/>
              </a:lnSpc>
            </a:pPr>
            <a:endParaRPr lang="en-GB" sz="24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6929" y="3614738"/>
            <a:ext cx="7055908" cy="2928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9834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-212725"/>
            <a:ext cx="7886700" cy="1325563"/>
          </a:xfrm>
        </p:spPr>
        <p:txBody>
          <a:bodyPr/>
          <a:lstStyle/>
          <a:p>
            <a:r>
              <a:rPr lang="en-GB" sz="4800" b="1" dirty="0">
                <a:solidFill>
                  <a:srgbClr val="0070C0"/>
                </a:solidFill>
              </a:rPr>
              <a:t> </a:t>
            </a:r>
            <a:r>
              <a:rPr lang="en-GB" sz="4800" b="1" dirty="0" smtClean="0">
                <a:solidFill>
                  <a:srgbClr val="0070C0"/>
                </a:solidFill>
              </a:rPr>
              <a:t>Retrieval Practice </a:t>
            </a:r>
            <a:endParaRPr lang="en-GB" sz="4800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1349375"/>
            <a:ext cx="11031538" cy="5700713"/>
          </a:xfrm>
        </p:spPr>
        <p:txBody>
          <a:bodyPr>
            <a:noAutofit/>
          </a:bodyPr>
          <a:lstStyle/>
          <a:p>
            <a:pPr algn="just" fontAlgn="base">
              <a:lnSpc>
                <a:spcPct val="150000"/>
              </a:lnSpc>
            </a:pPr>
            <a:r>
              <a:rPr lang="en-GB" sz="2400" b="1" dirty="0" smtClean="0"/>
              <a:t>Actively retrieving information from memory without the support of class notes or revision booklets</a:t>
            </a:r>
          </a:p>
          <a:p>
            <a:pPr algn="just" fontAlgn="base">
              <a:lnSpc>
                <a:spcPct val="150000"/>
              </a:lnSpc>
            </a:pPr>
            <a:endParaRPr lang="en-GB" sz="2400" b="1" dirty="0"/>
          </a:p>
          <a:p>
            <a:pPr algn="just" fontAlgn="base">
              <a:lnSpc>
                <a:spcPct val="150000"/>
              </a:lnSpc>
            </a:pPr>
            <a:endParaRPr lang="en-GB" sz="2400" b="1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6849" y="3224212"/>
            <a:ext cx="9172575" cy="2981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923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5484" y="446897"/>
            <a:ext cx="11047411" cy="6090487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en-GB" sz="2800" b="1" dirty="0"/>
              <a:t>Brain dump</a:t>
            </a:r>
            <a:endParaRPr lang="en-US" dirty="0"/>
          </a:p>
          <a:p>
            <a:endParaRPr lang="en-GB" sz="2800" b="1" dirty="0"/>
          </a:p>
          <a:p>
            <a:endParaRPr lang="en-GB" sz="2800" b="1" dirty="0"/>
          </a:p>
          <a:p>
            <a:pPr marL="0" indent="0">
              <a:buNone/>
            </a:pPr>
            <a:endParaRPr lang="en-GB" sz="2800" b="1" dirty="0"/>
          </a:p>
          <a:p>
            <a:endParaRPr lang="en-GB" sz="2800" b="1" dirty="0"/>
          </a:p>
          <a:p>
            <a:endParaRPr lang="en-GB" sz="2800" b="1" dirty="0"/>
          </a:p>
          <a:p>
            <a:r>
              <a:rPr lang="en-GB" sz="2800" b="1" dirty="0"/>
              <a:t>Picture prompt </a:t>
            </a:r>
          </a:p>
          <a:p>
            <a:endParaRPr lang="en-GB" sz="2800" b="1" dirty="0"/>
          </a:p>
          <a:p>
            <a:endParaRPr lang="en-GB" sz="2800" b="1" dirty="0"/>
          </a:p>
          <a:p>
            <a:endParaRPr lang="en-GB" sz="2800" b="1" dirty="0"/>
          </a:p>
          <a:p>
            <a:endParaRPr lang="en-GB" sz="2800" b="1" dirty="0"/>
          </a:p>
          <a:p>
            <a:endParaRPr lang="en-GB" sz="2800" b="1" dirty="0"/>
          </a:p>
          <a:p>
            <a:r>
              <a:rPr lang="en-GB" sz="2800" b="1" dirty="0"/>
              <a:t>Cops and robbers </a:t>
            </a:r>
          </a:p>
          <a:p>
            <a:endParaRPr lang="en-GB" dirty="0"/>
          </a:p>
          <a:p>
            <a:endParaRPr lang="en-GB" dirty="0"/>
          </a:p>
        </p:txBody>
      </p:sp>
      <p:pic>
        <p:nvPicPr>
          <p:cNvPr id="4" name="Picture 4" descr="A picture containing necklet&#10;&#10;Description automatically generated">
            <a:extLst>
              <a:ext uri="{FF2B5EF4-FFF2-40B4-BE49-F238E27FC236}">
                <a16:creationId xmlns:a16="http://schemas.microsoft.com/office/drawing/2014/main" id="{CCDD9033-86FF-5585-DFC4-3ED1977B9B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08098" y="313033"/>
            <a:ext cx="2743200" cy="2120010"/>
          </a:xfrm>
          <a:prstGeom prst="rect">
            <a:avLst/>
          </a:prstGeom>
        </p:spPr>
      </p:pic>
      <p:pic>
        <p:nvPicPr>
          <p:cNvPr id="5" name="Picture 5" descr="A picture containing text&#10;&#10;Description automatically generated">
            <a:extLst>
              <a:ext uri="{FF2B5EF4-FFF2-40B4-BE49-F238E27FC236}">
                <a16:creationId xmlns:a16="http://schemas.microsoft.com/office/drawing/2014/main" id="{8C6BD8AC-70FB-A9FE-DFB4-9931A9A3DE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5366" y="1805348"/>
            <a:ext cx="1004439" cy="1004439"/>
          </a:xfrm>
          <a:prstGeom prst="rect">
            <a:avLst/>
          </a:prstGeom>
        </p:spPr>
      </p:pic>
      <p:pic>
        <p:nvPicPr>
          <p:cNvPr id="6" name="Picture 6" descr="Text, letter&#10;&#10;Description automatically generated">
            <a:extLst>
              <a:ext uri="{FF2B5EF4-FFF2-40B4-BE49-F238E27FC236}">
                <a16:creationId xmlns:a16="http://schemas.microsoft.com/office/drawing/2014/main" id="{2FB6FFE9-E1EF-82F1-4A57-855E157589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67643" y="575036"/>
            <a:ext cx="4169392" cy="5898822"/>
          </a:xfrm>
          <a:prstGeom prst="rect">
            <a:avLst/>
          </a:prstGeom>
        </p:spPr>
      </p:pic>
      <p:pic>
        <p:nvPicPr>
          <p:cNvPr id="7" name="Picture 7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0527F8A7-430E-9024-C3D2-C255F0A3905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1515" t="22421" r="22019" b="8780"/>
          <a:stretch/>
        </p:blipFill>
        <p:spPr>
          <a:xfrm>
            <a:off x="4492940" y="2758889"/>
            <a:ext cx="2511176" cy="3714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986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7645" y="561838"/>
            <a:ext cx="9067955" cy="548885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 sz="2400" b="1" dirty="0"/>
              <a:t>Spot the error </a:t>
            </a:r>
          </a:p>
          <a:p>
            <a:endParaRPr lang="en-GB" sz="2400" b="1" dirty="0"/>
          </a:p>
          <a:p>
            <a:endParaRPr lang="en-GB" sz="2400" b="1" dirty="0"/>
          </a:p>
          <a:p>
            <a:endParaRPr lang="en-GB" sz="2400" b="1" dirty="0"/>
          </a:p>
          <a:p>
            <a:endParaRPr lang="en-GB" sz="2400" b="1" dirty="0"/>
          </a:p>
          <a:p>
            <a:r>
              <a:rPr lang="en-GB" sz="2400" b="1" dirty="0"/>
              <a:t>Challenge grid </a:t>
            </a:r>
          </a:p>
          <a:p>
            <a:endParaRPr lang="en-GB" sz="2400" b="1" dirty="0"/>
          </a:p>
          <a:p>
            <a:endParaRPr lang="en-GB" sz="2400" b="1" dirty="0"/>
          </a:p>
          <a:p>
            <a:pPr marL="0" indent="0">
              <a:buNone/>
            </a:pPr>
            <a:endParaRPr lang="en-GB" sz="2400" b="1" dirty="0"/>
          </a:p>
          <a:p>
            <a:endParaRPr lang="en-GB" sz="2400" b="1" dirty="0"/>
          </a:p>
          <a:p>
            <a:r>
              <a:rPr lang="en-GB" sz="2400" b="1" dirty="0"/>
              <a:t>Revision clocks </a:t>
            </a:r>
          </a:p>
          <a:p>
            <a:endParaRPr lang="en-GB" b="1" dirty="0"/>
          </a:p>
          <a:p>
            <a:endParaRPr lang="en-GB" b="1" dirty="0"/>
          </a:p>
          <a:p>
            <a:endParaRPr lang="en-GB" b="1" dirty="0"/>
          </a:p>
          <a:p>
            <a:endParaRPr lang="en-GB" b="1" dirty="0"/>
          </a:p>
          <a:p>
            <a:pPr marL="0" indent="0">
              <a:buNone/>
            </a:pPr>
            <a:endParaRPr lang="en-GB" b="1" dirty="0"/>
          </a:p>
        </p:txBody>
      </p:sp>
      <p:pic>
        <p:nvPicPr>
          <p:cNvPr id="2" name="Picture 3">
            <a:extLst>
              <a:ext uri="{FF2B5EF4-FFF2-40B4-BE49-F238E27FC236}">
                <a16:creationId xmlns:a16="http://schemas.microsoft.com/office/drawing/2014/main" id="{1782C7B7-8FEF-83E2-19ED-0E8F6AE934D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400" t="21034" r="35600" b="13121"/>
          <a:stretch/>
        </p:blipFill>
        <p:spPr>
          <a:xfrm>
            <a:off x="3259444" y="603314"/>
            <a:ext cx="4402223" cy="5838391"/>
          </a:xfrm>
          <a:prstGeom prst="rect">
            <a:avLst/>
          </a:prstGeom>
        </p:spPr>
      </p:pic>
      <p:pic>
        <p:nvPicPr>
          <p:cNvPr id="4" name="Picture 4" descr="Diagram&#10;&#10;Description automatically generated">
            <a:extLst>
              <a:ext uri="{FF2B5EF4-FFF2-40B4-BE49-F238E27FC236}">
                <a16:creationId xmlns:a16="http://schemas.microsoft.com/office/drawing/2014/main" id="{920EAC04-A950-1AB8-6E40-F9680853AA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7969" y="4072549"/>
            <a:ext cx="4225533" cy="2369156"/>
          </a:xfrm>
          <a:prstGeom prst="rect">
            <a:avLst/>
          </a:prstGeom>
        </p:spPr>
      </p:pic>
      <p:pic>
        <p:nvPicPr>
          <p:cNvPr id="5" name="Picture 5" descr="A picture containing table&#10;&#10;Description automatically generated">
            <a:extLst>
              <a:ext uri="{FF2B5EF4-FFF2-40B4-BE49-F238E27FC236}">
                <a16:creationId xmlns:a16="http://schemas.microsoft.com/office/drawing/2014/main" id="{D621AF8A-5B1D-B8F3-6272-6A11F523A1C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3013" t="23638" r="21963" b="10667"/>
          <a:stretch/>
        </p:blipFill>
        <p:spPr>
          <a:xfrm>
            <a:off x="7174626" y="439236"/>
            <a:ext cx="4992221" cy="3382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2667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7645" y="561838"/>
            <a:ext cx="9067955" cy="5488858"/>
          </a:xfrm>
          <a:noFill/>
        </p:spPr>
        <p:txBody>
          <a:bodyPr vert="horz" lIns="91440" tIns="45720" rIns="91440" bIns="45720" rtlCol="0" anchor="t">
            <a:normAutofit/>
          </a:bodyPr>
          <a:lstStyle/>
          <a:p>
            <a:endParaRPr lang="en-GB" sz="2400" b="1" dirty="0" smtClean="0"/>
          </a:p>
          <a:p>
            <a:endParaRPr lang="en-GB" sz="2400" b="1" dirty="0"/>
          </a:p>
          <a:p>
            <a:r>
              <a:rPr lang="en-GB" sz="2400" b="1" dirty="0" smtClean="0"/>
              <a:t>Give me 5 </a:t>
            </a:r>
            <a:endParaRPr lang="en-GB" sz="2400" b="1" dirty="0"/>
          </a:p>
          <a:p>
            <a:endParaRPr lang="en-GB" sz="2400" b="1" dirty="0"/>
          </a:p>
          <a:p>
            <a:endParaRPr lang="en-GB" sz="2400" b="1" dirty="0"/>
          </a:p>
          <a:p>
            <a:endParaRPr lang="en-GB" sz="2400" b="1" dirty="0"/>
          </a:p>
          <a:p>
            <a:r>
              <a:rPr lang="en-GB" sz="2400" b="1" dirty="0" smtClean="0"/>
              <a:t>Flashcards</a:t>
            </a:r>
            <a:endParaRPr lang="en-GB" sz="2400" b="1" dirty="0"/>
          </a:p>
          <a:p>
            <a:endParaRPr lang="en-GB" sz="2400" b="1" dirty="0"/>
          </a:p>
          <a:p>
            <a:endParaRPr lang="en-GB" sz="2400" b="1" dirty="0"/>
          </a:p>
          <a:p>
            <a:pPr marL="0" indent="0">
              <a:buNone/>
            </a:pPr>
            <a:endParaRPr lang="en-GB" sz="2400" b="1" dirty="0"/>
          </a:p>
          <a:p>
            <a:endParaRPr lang="en-GB" sz="2400" b="1" dirty="0"/>
          </a:p>
          <a:p>
            <a:pPr marL="0" indent="0">
              <a:buNone/>
            </a:pPr>
            <a:endParaRPr lang="en-GB" sz="2400" b="1" dirty="0"/>
          </a:p>
          <a:p>
            <a:endParaRPr lang="en-GB" b="1" dirty="0"/>
          </a:p>
          <a:p>
            <a:endParaRPr lang="en-GB" b="1" dirty="0"/>
          </a:p>
          <a:p>
            <a:endParaRPr lang="en-GB" b="1" dirty="0"/>
          </a:p>
          <a:p>
            <a:endParaRPr lang="en-GB" b="1" dirty="0"/>
          </a:p>
          <a:p>
            <a:pPr marL="0" indent="0">
              <a:buNone/>
            </a:pPr>
            <a:endParaRPr lang="en-GB" b="1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/>
          <a:srcRect l="28507" t="19422" r="14507" b="9832"/>
          <a:stretch/>
        </p:blipFill>
        <p:spPr>
          <a:xfrm>
            <a:off x="4901622" y="122548"/>
            <a:ext cx="5228038" cy="3650803"/>
          </a:xfrm>
          <a:prstGeom prst="rect">
            <a:avLst/>
          </a:prstGeom>
        </p:spPr>
      </p:pic>
      <p:pic>
        <p:nvPicPr>
          <p:cNvPr id="10" name="Picture 2">
            <a:extLst>
              <a:ext uri="{FF2B5EF4-FFF2-40B4-BE49-F238E27FC236}">
                <a16:creationId xmlns:a16="http://schemas.microsoft.com/office/drawing/2014/main" id="{69D899C9-A892-0151-BA70-189D6F7635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4550" y="3858192"/>
            <a:ext cx="3622181" cy="2716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195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830793"/>
            <a:ext cx="8761413" cy="706964"/>
          </a:xfrm>
        </p:spPr>
        <p:txBody>
          <a:bodyPr>
            <a:normAutofit fontScale="90000"/>
          </a:bodyPr>
          <a:lstStyle/>
          <a:p>
            <a:r>
              <a:rPr lang="en-GB" b="1" dirty="0" smtClean="0"/>
              <a:t>Supporting revision at home through retrieval practice: 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4880" y="2574924"/>
            <a:ext cx="8774858" cy="3654425"/>
          </a:xfrm>
        </p:spPr>
        <p:txBody>
          <a:bodyPr>
            <a:normAutofit/>
          </a:bodyPr>
          <a:lstStyle/>
          <a:p>
            <a:r>
              <a:rPr lang="en-GB" sz="2400" b="1" dirty="0" smtClean="0"/>
              <a:t>Flashcards </a:t>
            </a:r>
          </a:p>
          <a:p>
            <a:endParaRPr lang="en-GB" sz="2400" b="1" dirty="0" smtClean="0"/>
          </a:p>
          <a:p>
            <a:r>
              <a:rPr lang="en-GB" sz="2400" b="1" dirty="0" smtClean="0"/>
              <a:t>Quizzing </a:t>
            </a:r>
          </a:p>
          <a:p>
            <a:endParaRPr lang="en-GB" sz="2400" b="1" dirty="0" smtClean="0"/>
          </a:p>
          <a:p>
            <a:r>
              <a:rPr lang="en-GB" sz="2400" b="1" dirty="0" smtClean="0"/>
              <a:t>Supporting ‘brain dumps’ – checking for accuracy  </a:t>
            </a:r>
          </a:p>
          <a:p>
            <a:endParaRPr lang="en-GB" sz="2400" b="1" dirty="0" smtClean="0"/>
          </a:p>
          <a:p>
            <a:r>
              <a:rPr lang="en-GB" sz="2400" b="1" dirty="0" smtClean="0"/>
              <a:t>Practice questions – checking answers </a:t>
            </a:r>
          </a:p>
          <a:p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57075" y="2933700"/>
            <a:ext cx="3261486" cy="2195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746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student with an organized study area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90" t="5614" r="5263" b="25965"/>
          <a:stretch/>
        </p:blipFill>
        <p:spPr bwMode="auto">
          <a:xfrm>
            <a:off x="2450094" y="134912"/>
            <a:ext cx="6707242" cy="5006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753850" y="5081665"/>
            <a:ext cx="4488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0000"/>
                </a:solidFill>
                <a:latin typeface="Montserrat"/>
              </a:rPr>
              <a:t>Stick with an environment that </a:t>
            </a:r>
            <a:r>
              <a:rPr lang="en-GB" b="1" dirty="0" smtClean="0">
                <a:solidFill>
                  <a:srgbClr val="000000"/>
                </a:solidFill>
                <a:latin typeface="Montserrat"/>
              </a:rPr>
              <a:t>works</a:t>
            </a:r>
            <a:r>
              <a:rPr lang="en-GB" dirty="0" smtClean="0">
                <a:solidFill>
                  <a:srgbClr val="000000"/>
                </a:solidFill>
                <a:latin typeface="Montserrat"/>
              </a:rPr>
              <a:t>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771340" y="6193436"/>
            <a:ext cx="25297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rgbClr val="000000"/>
                </a:solidFill>
                <a:latin typeface="Montserrat"/>
              </a:rPr>
              <a:t>Be organised</a:t>
            </a:r>
            <a:endParaRPr lang="en-GB" dirty="0"/>
          </a:p>
        </p:txBody>
      </p:sp>
      <p:sp>
        <p:nvSpPr>
          <p:cNvPr id="9" name="TextBox 8"/>
          <p:cNvSpPr txBox="1"/>
          <p:nvPr/>
        </p:nvSpPr>
        <p:spPr>
          <a:xfrm>
            <a:off x="6823025" y="5084164"/>
            <a:ext cx="3856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rgbClr val="000000"/>
                </a:solidFill>
                <a:latin typeface="Montserrat"/>
              </a:rPr>
              <a:t>Inform family and friends</a:t>
            </a:r>
            <a:endParaRPr lang="en-GB" dirty="0" smtClean="0">
              <a:solidFill>
                <a:srgbClr val="000000"/>
              </a:solidFill>
              <a:latin typeface="Montserra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738858" y="5653789"/>
            <a:ext cx="377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0000"/>
                </a:solidFill>
                <a:latin typeface="Montserrat"/>
              </a:rPr>
              <a:t>S</a:t>
            </a:r>
            <a:r>
              <a:rPr lang="en-GB" b="1" dirty="0" smtClean="0">
                <a:solidFill>
                  <a:srgbClr val="000000"/>
                </a:solidFill>
                <a:latin typeface="Montserrat"/>
              </a:rPr>
              <a:t>chedule set study times </a:t>
            </a:r>
            <a:endParaRPr lang="en-GB" dirty="0" smtClean="0">
              <a:solidFill>
                <a:srgbClr val="000000"/>
              </a:solidFill>
              <a:latin typeface="Montserra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800526" y="5656288"/>
            <a:ext cx="26182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rgbClr val="000000"/>
                </a:solidFill>
                <a:latin typeface="Montserrat"/>
              </a:rPr>
              <a:t>Remove distractions </a:t>
            </a:r>
            <a:endParaRPr lang="en-GB" dirty="0" smtClean="0">
              <a:solidFill>
                <a:srgbClr val="000000"/>
              </a:solidFill>
              <a:latin typeface="Montserra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838014" y="6233835"/>
            <a:ext cx="31526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rgbClr val="000000"/>
                </a:solidFill>
                <a:latin typeface="Montserrat"/>
              </a:rPr>
              <a:t>Listen to calming music</a:t>
            </a:r>
            <a:endParaRPr lang="en-GB" dirty="0" smtClean="0">
              <a:solidFill>
                <a:srgbClr val="000000"/>
              </a:solidFill>
              <a:latin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3336358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9" grpId="0"/>
      <p:bldP spid="10" grpId="0"/>
      <p:bldP spid="11" grpId="0"/>
      <p:bldP spid="1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840</TotalTime>
  <Words>856</Words>
  <Application>Microsoft Office PowerPoint</Application>
  <PresentationFormat>Widescreen</PresentationFormat>
  <Paragraphs>221</Paragraphs>
  <Slides>38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7" baseType="lpstr">
      <vt:lpstr>Arial</vt:lpstr>
      <vt:lpstr>Calibri</vt:lpstr>
      <vt:lpstr>Calibri Light</vt:lpstr>
      <vt:lpstr>Century Gothic</vt:lpstr>
      <vt:lpstr>Century Gothic Bold</vt:lpstr>
      <vt:lpstr>Montserrat</vt:lpstr>
      <vt:lpstr>Times New Roman</vt:lpstr>
      <vt:lpstr>Wingdings 3</vt:lpstr>
      <vt:lpstr>Office Theme</vt:lpstr>
      <vt:lpstr>PowerPoint Presentation</vt:lpstr>
      <vt:lpstr>PowerPoint Presentation</vt:lpstr>
      <vt:lpstr>PowerPoint Presentation</vt:lpstr>
      <vt:lpstr>PowerPoint Presentation</vt:lpstr>
      <vt:lpstr>Microsoft Teams</vt:lpstr>
      <vt:lpstr>Microsoft Teams</vt:lpstr>
      <vt:lpstr>QS Website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State questions – Name it!</vt:lpstr>
      <vt:lpstr>State questions – Name it!</vt:lpstr>
      <vt:lpstr>State questions – Name it!</vt:lpstr>
      <vt:lpstr>Describe questions – Say what it is or what happens</vt:lpstr>
      <vt:lpstr>PowerPoint Presentation</vt:lpstr>
      <vt:lpstr>PowerPoint Presentation</vt:lpstr>
      <vt:lpstr>PowerPoint Presentation</vt:lpstr>
      <vt:lpstr>PowerPoint Presentation</vt:lpstr>
      <vt:lpstr>Explain questions – give a reason and show a link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School context </vt:lpstr>
      <vt:lpstr>PowerPoint Presentation</vt:lpstr>
      <vt:lpstr>Spaced Practice </vt:lpstr>
      <vt:lpstr>Interleaving </vt:lpstr>
      <vt:lpstr> Retrieval Practice </vt:lpstr>
      <vt:lpstr>PowerPoint Presentation</vt:lpstr>
      <vt:lpstr>PowerPoint Presentation</vt:lpstr>
      <vt:lpstr>PowerPoint Presentation</vt:lpstr>
      <vt:lpstr>Supporting revision at home through retrieval practice: </vt:lpstr>
      <vt:lpstr>PowerPoint Presentation</vt:lpstr>
    </vt:vector>
  </TitlesOfParts>
  <Company>RM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Target Logs: Feedback</dc:title>
  <dc:creator>Ms Baxter</dc:creator>
  <cp:lastModifiedBy>Mrs Campbell</cp:lastModifiedBy>
  <cp:revision>218</cp:revision>
  <cp:lastPrinted>2022-10-14T07:43:24Z</cp:lastPrinted>
  <dcterms:created xsi:type="dcterms:W3CDTF">2022-04-28T12:58:44Z</dcterms:created>
  <dcterms:modified xsi:type="dcterms:W3CDTF">2026-09-21T12:03:39Z</dcterms:modified>
</cp:coreProperties>
</file>