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78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35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974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08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931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466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213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27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041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51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5436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66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0131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973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164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90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A9A5-20FB-4E33-8226-860941EB09D5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DDA65DC-2AFA-44F7-A871-46C2AF9AC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19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qa.org.uk/sqa/47924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qa.org.uk/sqa/47924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Supporting Your Child Through the </a:t>
            </a:r>
            <a:r>
              <a:rPr lang="en-GB" dirty="0" smtClean="0"/>
              <a:t>QS</a:t>
            </a:r>
            <a:r>
              <a:rPr lang="en-GB" dirty="0" smtClean="0"/>
              <a:t> </a:t>
            </a:r>
            <a:r>
              <a:rPr lang="en-GB" dirty="0"/>
              <a:t>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Higher Modern Studies</a:t>
            </a:r>
          </a:p>
        </p:txBody>
      </p:sp>
    </p:spTree>
    <p:extLst>
      <p:ext uri="{BB962C8B-B14F-4D97-AF65-F5344CB8AC3E}">
        <p14:creationId xmlns:p14="http://schemas.microsoft.com/office/powerpoint/2010/main" val="92188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QS</a:t>
            </a:r>
            <a:r>
              <a:rPr lang="en-GB" b="1" dirty="0" smtClean="0"/>
              <a:t> </a:t>
            </a:r>
            <a:r>
              <a:rPr lang="en-GB" b="1" dirty="0"/>
              <a:t>Exam Structure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PAPER 1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Knowledge based</a:t>
            </a:r>
          </a:p>
          <a:p>
            <a:r>
              <a:rPr lang="en-GB" sz="2400" dirty="0"/>
              <a:t>Democracy in Scotland and the UK</a:t>
            </a:r>
          </a:p>
          <a:p>
            <a:r>
              <a:rPr lang="en-GB" sz="2400" dirty="0"/>
              <a:t>Social Issues</a:t>
            </a:r>
          </a:p>
          <a:p>
            <a:r>
              <a:rPr lang="en-GB" sz="2400" dirty="0"/>
              <a:t>World Powers – the USA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/>
              <a:t>PAPER 2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Skills based</a:t>
            </a:r>
          </a:p>
          <a:p>
            <a:r>
              <a:rPr lang="en-GB" sz="2400" dirty="0"/>
              <a:t>Reliability</a:t>
            </a:r>
          </a:p>
          <a:p>
            <a:r>
              <a:rPr lang="en-GB" sz="2400" dirty="0"/>
              <a:t>Conclusions</a:t>
            </a:r>
          </a:p>
          <a:p>
            <a:r>
              <a:rPr lang="en-GB" sz="2400" dirty="0"/>
              <a:t>Objectivity</a:t>
            </a:r>
          </a:p>
        </p:txBody>
      </p:sp>
    </p:spTree>
    <p:extLst>
      <p:ext uri="{BB962C8B-B14F-4D97-AF65-F5344CB8AC3E}">
        <p14:creationId xmlns:p14="http://schemas.microsoft.com/office/powerpoint/2010/main" val="3224082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– Knowledge and Understanding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Democracy in Scotland and the UK</a:t>
            </a:r>
          </a:p>
          <a:p>
            <a:r>
              <a:rPr lang="en-GB" sz="2400" dirty="0"/>
              <a:t>Pressure groups – roles and influence (participation for individuals)</a:t>
            </a:r>
          </a:p>
          <a:p>
            <a:r>
              <a:rPr lang="en-GB" sz="2400" dirty="0"/>
              <a:t>The effectiveness of parliament in holding the government to account</a:t>
            </a:r>
          </a:p>
          <a:p>
            <a:r>
              <a:rPr lang="en-GB" sz="2400" dirty="0"/>
              <a:t>Alternative governance options for Scotland</a:t>
            </a:r>
          </a:p>
          <a:p>
            <a:r>
              <a:rPr lang="en-GB" sz="2400" dirty="0"/>
              <a:t>Strengths and weaknesses of electoral systems</a:t>
            </a:r>
          </a:p>
          <a:p>
            <a:r>
              <a:rPr lang="en-GB" sz="2400" dirty="0"/>
              <a:t>Factors influencing voting behaviour including age, class and media</a:t>
            </a:r>
          </a:p>
        </p:txBody>
      </p:sp>
    </p:spTree>
    <p:extLst>
      <p:ext uri="{BB962C8B-B14F-4D97-AF65-F5344CB8AC3E}">
        <p14:creationId xmlns:p14="http://schemas.microsoft.com/office/powerpoint/2010/main" val="4137068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– Knowledge and Understanding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Social Issues in the UK</a:t>
            </a:r>
          </a:p>
          <a:p>
            <a:r>
              <a:rPr lang="en-GB" sz="2400" dirty="0"/>
              <a:t>Causes of health inequality</a:t>
            </a:r>
          </a:p>
          <a:p>
            <a:r>
              <a:rPr lang="en-GB" sz="2400" dirty="0"/>
              <a:t>Causes of wealth inequality </a:t>
            </a:r>
          </a:p>
          <a:p>
            <a:r>
              <a:rPr lang="en-GB" sz="2400" dirty="0"/>
              <a:t>Impacts of inequality on children, women and the elderly</a:t>
            </a:r>
          </a:p>
          <a:p>
            <a:r>
              <a:rPr lang="en-GB" sz="2400" dirty="0"/>
              <a:t>The effectiveness of government responses to inequality</a:t>
            </a:r>
          </a:p>
        </p:txBody>
      </p:sp>
    </p:spTree>
    <p:extLst>
      <p:ext uri="{BB962C8B-B14F-4D97-AF65-F5344CB8AC3E}">
        <p14:creationId xmlns:p14="http://schemas.microsoft.com/office/powerpoint/2010/main" val="594411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– Knowledge and Understanding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World Power – The USA</a:t>
            </a:r>
          </a:p>
          <a:p>
            <a:r>
              <a:rPr lang="en-GB" sz="2400" dirty="0"/>
              <a:t>Individual democratic participation</a:t>
            </a:r>
          </a:p>
          <a:p>
            <a:r>
              <a:rPr lang="en-GB" sz="2400" dirty="0"/>
              <a:t>Political institutions and decision-making</a:t>
            </a:r>
          </a:p>
          <a:p>
            <a:r>
              <a:rPr lang="en-GB" sz="2400" dirty="0"/>
              <a:t>The impacts of social and economic inequality</a:t>
            </a:r>
          </a:p>
          <a:p>
            <a:r>
              <a:rPr lang="en-GB" sz="2400" dirty="0"/>
              <a:t>The </a:t>
            </a:r>
            <a:r>
              <a:rPr lang="en-GB" sz="2400" dirty="0" smtClean="0"/>
              <a:t>effectiveness </a:t>
            </a:r>
            <a:r>
              <a:rPr lang="en-GB" sz="2400" dirty="0"/>
              <a:t>of government responses to inequality</a:t>
            </a:r>
          </a:p>
        </p:txBody>
      </p:sp>
    </p:spTree>
    <p:extLst>
      <p:ext uri="{BB962C8B-B14F-4D97-AF65-F5344CB8AC3E}">
        <p14:creationId xmlns:p14="http://schemas.microsoft.com/office/powerpoint/2010/main" val="2541176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– Knowledge &amp;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 smtClean="0"/>
              <a:t>QS</a:t>
            </a:r>
            <a:r>
              <a:rPr lang="en-GB" sz="2000" b="1" dirty="0" smtClean="0"/>
              <a:t> </a:t>
            </a:r>
            <a:r>
              <a:rPr lang="en-GB" sz="2000" b="1" dirty="0"/>
              <a:t>Exam Structure </a:t>
            </a:r>
          </a:p>
          <a:p>
            <a:r>
              <a:rPr lang="en-GB" sz="2000" dirty="0"/>
              <a:t>52 marks/1 hour 45 minutes</a:t>
            </a:r>
          </a:p>
          <a:p>
            <a:pPr marL="0" indent="0">
              <a:buNone/>
            </a:pPr>
            <a:r>
              <a:rPr lang="en-GB" sz="2000" dirty="0" smtClean="0"/>
              <a:t>     Pupils </a:t>
            </a:r>
            <a:r>
              <a:rPr lang="en-GB" sz="2000" dirty="0"/>
              <a:t>must answer two 20-mark essays and one 12-mark essay</a:t>
            </a:r>
          </a:p>
          <a:p>
            <a:pPr marL="0" indent="0">
              <a:buNone/>
            </a:pPr>
            <a:r>
              <a:rPr lang="en-GB" sz="2000" dirty="0" smtClean="0"/>
              <a:t>     20-mark </a:t>
            </a:r>
            <a:r>
              <a:rPr lang="en-GB" sz="2000" dirty="0"/>
              <a:t>essays: ‘</a:t>
            </a:r>
            <a:r>
              <a:rPr lang="en-GB" sz="2000" i="1" dirty="0"/>
              <a:t>Discuss</a:t>
            </a:r>
            <a:r>
              <a:rPr lang="en-GB" sz="2000" dirty="0"/>
              <a:t>’ or ‘</a:t>
            </a:r>
            <a:r>
              <a:rPr lang="en-GB" sz="2000" i="1" dirty="0"/>
              <a:t>To what </a:t>
            </a:r>
            <a:r>
              <a:rPr lang="en-GB" sz="2000" i="1" dirty="0" smtClean="0"/>
              <a:t>extent</a:t>
            </a:r>
            <a:r>
              <a:rPr lang="en-GB" sz="2000" dirty="0" smtClean="0"/>
              <a:t>’</a:t>
            </a:r>
          </a:p>
          <a:p>
            <a:pPr marL="0" indent="0">
              <a:buNone/>
            </a:pPr>
            <a:r>
              <a:rPr lang="en-GB" sz="2000" dirty="0"/>
              <a:t> </a:t>
            </a:r>
            <a:r>
              <a:rPr lang="en-GB" sz="2000" dirty="0" smtClean="0"/>
              <a:t>    12-mark </a:t>
            </a:r>
            <a:r>
              <a:rPr lang="en-GB" sz="2000" dirty="0"/>
              <a:t>essays: ‘</a:t>
            </a:r>
            <a:r>
              <a:rPr lang="en-GB" sz="2000" i="1" dirty="0"/>
              <a:t>Analyse</a:t>
            </a:r>
            <a:r>
              <a:rPr lang="en-GB" sz="2000" dirty="0"/>
              <a:t>’ or ‘</a:t>
            </a:r>
            <a:r>
              <a:rPr lang="en-GB" sz="2000" i="1" dirty="0"/>
              <a:t>Evaluate</a:t>
            </a:r>
            <a:r>
              <a:rPr lang="en-GB" sz="2000" dirty="0"/>
              <a:t>’</a:t>
            </a:r>
          </a:p>
          <a:p>
            <a:r>
              <a:rPr lang="en-GB" sz="2000" b="1" dirty="0"/>
              <a:t>Democracy</a:t>
            </a:r>
            <a:r>
              <a:rPr lang="en-GB" sz="2000" dirty="0"/>
              <a:t>: Pupils write one essay from a choice </a:t>
            </a:r>
            <a:r>
              <a:rPr lang="en-GB" sz="2000" dirty="0" smtClean="0"/>
              <a:t>of three </a:t>
            </a:r>
            <a:r>
              <a:rPr lang="en-GB" sz="2000" dirty="0"/>
              <a:t>questions</a:t>
            </a:r>
          </a:p>
          <a:p>
            <a:r>
              <a:rPr lang="en-GB" sz="2000" b="1" dirty="0"/>
              <a:t>Social Inequality and World Power</a:t>
            </a:r>
            <a:r>
              <a:rPr lang="en-GB" sz="2000" dirty="0"/>
              <a:t>: Pupils write one essay for each section from a choice of </a:t>
            </a:r>
            <a:r>
              <a:rPr lang="en-GB" sz="2000" dirty="0" smtClean="0"/>
              <a:t>two questions </a:t>
            </a:r>
            <a:r>
              <a:rPr lang="en-GB" sz="2000" dirty="0"/>
              <a:t>per section</a:t>
            </a:r>
          </a:p>
        </p:txBody>
      </p:sp>
    </p:spTree>
    <p:extLst>
      <p:ext uri="{BB962C8B-B14F-4D97-AF65-F5344CB8AC3E}">
        <p14:creationId xmlns:p14="http://schemas.microsoft.com/office/powerpoint/2010/main" val="87367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– Knowledge and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12-mark essay structure: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8-marks for knowledge and 4-marks for analysis/evaluation</a:t>
            </a:r>
          </a:p>
          <a:p>
            <a:r>
              <a:rPr lang="en-GB" dirty="0"/>
              <a:t>No introduction/conclusion needed</a:t>
            </a:r>
          </a:p>
          <a:p>
            <a:r>
              <a:rPr lang="en-GB" dirty="0"/>
              <a:t>Three paragraphs in total (different focus for each paragraph)</a:t>
            </a:r>
          </a:p>
          <a:p>
            <a:r>
              <a:rPr lang="en-GB" dirty="0"/>
              <a:t>Each paragraph should focus on a different point/factor and should include detailed exemplification and analysis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/>
              <a:t>20-mark essay structure: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8-marks for knowledge, 6-marks for analysis/evaluation, 4-marks for conclusions, 2-marks for structure</a:t>
            </a:r>
          </a:p>
          <a:p>
            <a:r>
              <a:rPr lang="en-GB" dirty="0"/>
              <a:t>Introduction and conclusion needed</a:t>
            </a:r>
          </a:p>
          <a:p>
            <a:r>
              <a:rPr lang="en-GB" dirty="0"/>
              <a:t>Four paragraphs, plus introduction and conclusion</a:t>
            </a:r>
          </a:p>
          <a:p>
            <a:r>
              <a:rPr lang="en-GB" dirty="0"/>
              <a:t>Each paragraph should focus on a different point/factor and should include detailed exemplification, analysis, balance and a detailed judgement</a:t>
            </a:r>
          </a:p>
        </p:txBody>
      </p:sp>
    </p:spTree>
    <p:extLst>
      <p:ext uri="{BB962C8B-B14F-4D97-AF65-F5344CB8AC3E}">
        <p14:creationId xmlns:p14="http://schemas.microsoft.com/office/powerpoint/2010/main" val="3109382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– Knowledge and Understanding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77334" y="1802675"/>
            <a:ext cx="8596668" cy="4238688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/>
              <a:t>Revision advice</a:t>
            </a:r>
          </a:p>
          <a:p>
            <a:r>
              <a:rPr lang="en-GB" sz="2400" dirty="0"/>
              <a:t>Pupils must learn detailed exemplification to support the points they make throughout the essays – these are taught in class but can also come from pupils own knowledge of issues, e.g. current cost of living </a:t>
            </a:r>
            <a:r>
              <a:rPr lang="en-GB" sz="2400" dirty="0" smtClean="0"/>
              <a:t>crisis.</a:t>
            </a:r>
            <a:endParaRPr lang="en-GB" sz="2400" dirty="0"/>
          </a:p>
          <a:p>
            <a:r>
              <a:rPr lang="en-GB" sz="2400" dirty="0"/>
              <a:t>Class resources (PPTs, handouts, essay plans, tasks, etc.) are uploaded to class Teams pages – pupils should be checking here for work missed when absent and to consolidate knowledge and </a:t>
            </a:r>
            <a:r>
              <a:rPr lang="en-GB" sz="2400" dirty="0" smtClean="0"/>
              <a:t>understanding.</a:t>
            </a: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6977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Paper 2 - Skills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77334" y="1789611"/>
            <a:ext cx="8596668" cy="4251751"/>
          </a:xfrm>
        </p:spPr>
        <p:txBody>
          <a:bodyPr>
            <a:noAutofit/>
          </a:bodyPr>
          <a:lstStyle/>
          <a:p>
            <a:r>
              <a:rPr lang="en-GB" sz="2000" b="1" dirty="0"/>
              <a:t>Reliability</a:t>
            </a:r>
            <a:r>
              <a:rPr lang="en-GB" sz="2000" dirty="0"/>
              <a:t> (8 marks) – pupils must evaluate three different sources of information and come to a judgement on which source is most reliable and explain why it is more reliable than the other sources</a:t>
            </a:r>
          </a:p>
          <a:p>
            <a:r>
              <a:rPr lang="en-GB" sz="2000" b="1" dirty="0"/>
              <a:t>Objectivity</a:t>
            </a:r>
            <a:r>
              <a:rPr lang="en-GB" sz="2000" dirty="0"/>
              <a:t> (10 marks) – pupils must use evidence from sources of information to show the extent to which a statement given is accurate or not</a:t>
            </a:r>
          </a:p>
          <a:p>
            <a:r>
              <a:rPr lang="en-GB" sz="2000" b="1" dirty="0"/>
              <a:t>Conclusions</a:t>
            </a:r>
            <a:r>
              <a:rPr lang="en-GB" sz="2000" dirty="0"/>
              <a:t> (10 marks) – pupils must draw conclusions on a number of issues based on evidence from sources of information</a:t>
            </a:r>
          </a:p>
          <a:p>
            <a:endParaRPr lang="en-GB" sz="2000" dirty="0"/>
          </a:p>
          <a:p>
            <a:r>
              <a:rPr lang="en-GB" sz="2000" dirty="0"/>
              <a:t>Skills are built on from National 5 level</a:t>
            </a:r>
          </a:p>
          <a:p>
            <a:r>
              <a:rPr lang="en-GB" sz="2000" dirty="0"/>
              <a:t>Pupils have their own skills booklet and jotter which they use in class – these questions can also be attempted as informal homework to help support improvement</a:t>
            </a:r>
          </a:p>
        </p:txBody>
      </p:sp>
    </p:spTree>
    <p:extLst>
      <p:ext uri="{BB962C8B-B14F-4D97-AF65-F5344CB8AC3E}">
        <p14:creationId xmlns:p14="http://schemas.microsoft.com/office/powerpoint/2010/main" val="2441319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2 –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72046"/>
            <a:ext cx="8596668" cy="4885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smtClean="0"/>
              <a:t>QS</a:t>
            </a:r>
            <a:r>
              <a:rPr lang="en-GB" sz="2400" b="1" dirty="0" smtClean="0"/>
              <a:t> </a:t>
            </a:r>
            <a:r>
              <a:rPr lang="en-GB" sz="2400" b="1" dirty="0"/>
              <a:t>Exam Structure (including alternative arrangements in place)</a:t>
            </a:r>
          </a:p>
          <a:p>
            <a:r>
              <a:rPr lang="en-GB" sz="2400" dirty="0"/>
              <a:t>28 marks/1 hour 15 minutes</a:t>
            </a:r>
          </a:p>
          <a:p>
            <a:r>
              <a:rPr lang="en-GB" sz="2400" dirty="0"/>
              <a:t>Pupils must answer one reliability question, one objectivity question and one conclusion question</a:t>
            </a:r>
          </a:p>
          <a:p>
            <a:r>
              <a:rPr lang="en-GB" sz="2400" dirty="0"/>
              <a:t>There is no choice of question as is the case with paper 1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 smtClean="0"/>
              <a:t>QS</a:t>
            </a:r>
            <a:r>
              <a:rPr lang="en-GB" sz="2400" dirty="0" smtClean="0"/>
              <a:t> </a:t>
            </a:r>
            <a:r>
              <a:rPr lang="en-GB" sz="2400" dirty="0"/>
              <a:t>Course Specification and Past Papers/Marking Instructions - </a:t>
            </a:r>
            <a:r>
              <a:rPr lang="en-GB" sz="2400" dirty="0">
                <a:hlinkClick r:id="rId2"/>
              </a:rPr>
              <a:t>https://www.sqa.org.uk/sqa/47924.html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819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Pupils </a:t>
            </a:r>
            <a:r>
              <a:rPr lang="en-GB" sz="2400" dirty="0" smtClean="0"/>
              <a:t>had </a:t>
            </a:r>
            <a:r>
              <a:rPr lang="en-GB" sz="2400" dirty="0"/>
              <a:t>an open </a:t>
            </a:r>
            <a:r>
              <a:rPr lang="en-GB" sz="2400" b="1" dirty="0"/>
              <a:t>choice</a:t>
            </a:r>
            <a:r>
              <a:rPr lang="en-GB" sz="2400" dirty="0"/>
              <a:t> of a Modern Studies </a:t>
            </a:r>
            <a:r>
              <a:rPr lang="en-GB" sz="2400" b="1" dirty="0"/>
              <a:t>relevant </a:t>
            </a:r>
            <a:r>
              <a:rPr lang="en-GB" sz="2400" dirty="0"/>
              <a:t>topic or issue. </a:t>
            </a:r>
          </a:p>
          <a:p>
            <a:r>
              <a:rPr lang="en-GB" sz="2400" dirty="0"/>
              <a:t>Their choice should refer to a contemporary political, social or international issue and should not be constrained by the content of the question paper. </a:t>
            </a:r>
          </a:p>
          <a:p>
            <a:pPr marL="0" indent="0">
              <a:buNone/>
            </a:pPr>
            <a:r>
              <a:rPr lang="en-GB" sz="2400" dirty="0"/>
              <a:t>The </a:t>
            </a:r>
            <a:r>
              <a:rPr lang="en-GB" sz="2400" b="1" dirty="0"/>
              <a:t>write up </a:t>
            </a:r>
            <a:r>
              <a:rPr lang="en-GB" sz="2400" dirty="0"/>
              <a:t>for this was in </a:t>
            </a:r>
            <a:r>
              <a:rPr lang="en-GB" sz="2400" b="1" dirty="0"/>
              <a:t>mid-December</a:t>
            </a:r>
            <a:r>
              <a:rPr lang="en-GB" sz="2400" dirty="0"/>
              <a:t>. </a:t>
            </a:r>
          </a:p>
          <a:p>
            <a:pPr marL="0" indent="0">
              <a:buNone/>
            </a:pPr>
            <a:r>
              <a:rPr lang="en-GB" sz="2400" dirty="0"/>
              <a:t>It was </a:t>
            </a:r>
            <a:r>
              <a:rPr lang="en-GB" sz="2400" b="1" dirty="0"/>
              <a:t>completed</a:t>
            </a:r>
            <a:r>
              <a:rPr lang="en-GB" sz="2400" dirty="0"/>
              <a:t> under </a:t>
            </a:r>
            <a:r>
              <a:rPr lang="en-GB" sz="2400" b="1" dirty="0"/>
              <a:t>exam conditions and marked by </a:t>
            </a:r>
            <a:r>
              <a:rPr lang="en-GB" sz="2400" b="1" dirty="0" smtClean="0"/>
              <a:t>QS</a:t>
            </a:r>
            <a:r>
              <a:rPr lang="en-GB" sz="2400" dirty="0" smtClean="0"/>
              <a:t>. </a:t>
            </a:r>
            <a:r>
              <a:rPr lang="en-GB" sz="2400" dirty="0"/>
              <a:t>It is worth </a:t>
            </a:r>
            <a:r>
              <a:rPr lang="en-GB" sz="2400" dirty="0" smtClean="0"/>
              <a:t>27% </a:t>
            </a:r>
            <a:r>
              <a:rPr lang="en-GB" sz="2400" dirty="0"/>
              <a:t>of the overall marks available for </a:t>
            </a:r>
            <a:r>
              <a:rPr lang="en-GB" sz="2400" dirty="0" smtClean="0"/>
              <a:t>Higher.</a:t>
            </a: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99123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QS</a:t>
            </a:r>
            <a:r>
              <a:rPr lang="en-GB" dirty="0" smtClean="0"/>
              <a:t> </a:t>
            </a:r>
            <a:r>
              <a:rPr lang="en-GB" dirty="0" smtClean="0"/>
              <a:t>Exam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QS</a:t>
            </a:r>
            <a:r>
              <a:rPr lang="en-GB" sz="2400" dirty="0" smtClean="0"/>
              <a:t> </a:t>
            </a:r>
            <a:r>
              <a:rPr lang="en-GB" sz="2400" dirty="0"/>
              <a:t>Course Specification and Past Papers/Marking Instructions </a:t>
            </a:r>
            <a:r>
              <a:rPr lang="en-GB" sz="2400" dirty="0" smtClean="0"/>
              <a:t>– </a:t>
            </a:r>
          </a:p>
          <a:p>
            <a:pPr marL="0" indent="0">
              <a:buNone/>
            </a:pPr>
            <a:r>
              <a:rPr lang="en-GB" sz="2400" dirty="0" smtClean="0">
                <a:hlinkClick r:id="rId2"/>
              </a:rPr>
              <a:t>https</a:t>
            </a:r>
            <a:r>
              <a:rPr lang="en-GB" sz="2400" dirty="0">
                <a:hlinkClick r:id="rId2"/>
              </a:rPr>
              <a:t>://</a:t>
            </a:r>
            <a:r>
              <a:rPr lang="en-GB" sz="2400" dirty="0" smtClean="0">
                <a:hlinkClick r:id="rId2"/>
              </a:rPr>
              <a:t>www.sqa.org.uk/sqa/47924.html</a:t>
            </a: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84184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GB" sz="6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5528" y="1721362"/>
            <a:ext cx="7690549" cy="4320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122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Thank you for being here this evening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344" y="4119032"/>
            <a:ext cx="1543050" cy="10287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A65DC-2AFA-44F7-A871-46C2AF9ACD39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42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156</TotalTime>
  <Words>701</Words>
  <Application>Microsoft Office PowerPoint</Application>
  <PresentationFormat>Widescreen</PresentationFormat>
  <Paragraphs>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Facet</vt:lpstr>
      <vt:lpstr>Supporting Your Child Through the QS Process</vt:lpstr>
      <vt:lpstr>QS Exam Structure</vt:lpstr>
      <vt:lpstr>Paper 1 – Knowledge and Understanding</vt:lpstr>
      <vt:lpstr>Paper 1 – Knowledge and Understanding</vt:lpstr>
      <vt:lpstr>Paper 1 – Knowledge and Understanding</vt:lpstr>
      <vt:lpstr>Paper 1 – Knowledge &amp; Understanding</vt:lpstr>
      <vt:lpstr>Paper 1 – Knowledge and Understanding</vt:lpstr>
      <vt:lpstr>Paper 1 – Knowledge and Understanding</vt:lpstr>
      <vt:lpstr>Paper 2 - Skills</vt:lpstr>
      <vt:lpstr>Paper 2 – Skills</vt:lpstr>
      <vt:lpstr>Assignment</vt:lpstr>
      <vt:lpstr>QS Exam Information</vt:lpstr>
      <vt:lpstr>PowerPoint Presentation</vt:lpstr>
      <vt:lpstr>Thank you for being here this evening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Your Child Through the SQA Process</dc:title>
  <dc:creator>015lprovan</dc:creator>
  <cp:lastModifiedBy>Lynne Fordyce</cp:lastModifiedBy>
  <cp:revision>19</cp:revision>
  <dcterms:created xsi:type="dcterms:W3CDTF">2022-11-16T13:07:39Z</dcterms:created>
  <dcterms:modified xsi:type="dcterms:W3CDTF">2026-09-09T08:38:14Z</dcterms:modified>
</cp:coreProperties>
</file>