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handoutMasterIdLst>
    <p:handoutMasterId r:id="rId1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08788" cy="9940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87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6737" y="0"/>
            <a:ext cx="2950475" cy="49877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89F198-C665-4D83-8A24-526AD1EF1FA3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6737" y="9442154"/>
            <a:ext cx="2950475" cy="49877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D49E61-6F2F-40AC-BE45-B2BAD6060E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141678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24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8195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192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2194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965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5631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512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214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978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848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542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A9BCEAD-9A78-914C-8563-4C78B60F84F2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3F81BDDA-77FF-774D-B7E7-6AA02E5CF2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917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856D2-E3EF-D244-9D95-C2EC1BA4F9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National 5 English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453CFB-FCE2-19EA-0B44-5D2234FC33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Family Learning</a:t>
            </a:r>
          </a:p>
        </p:txBody>
      </p:sp>
    </p:spTree>
    <p:extLst>
      <p:ext uri="{BB962C8B-B14F-4D97-AF65-F5344CB8AC3E}">
        <p14:creationId xmlns:p14="http://schemas.microsoft.com/office/powerpoint/2010/main" val="4259727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FEBE1-70A8-8AAD-B518-861A3B222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001268"/>
          </a:xfrm>
        </p:spPr>
        <p:txBody>
          <a:bodyPr/>
          <a:lstStyle/>
          <a:p>
            <a:r>
              <a:rPr lang="en-GB" dirty="0"/>
              <a:t>What’s in the course?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5AD378-F408-B546-7931-39E37544E8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92760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Reading for Understanding, Analysis and Evaluation </a:t>
            </a:r>
            <a:r>
              <a:rPr lang="en-GB" dirty="0"/>
              <a:t>(aka “Close Reading”; aka “Interpretation”) </a:t>
            </a:r>
          </a:p>
          <a:p>
            <a:pPr lvl="1"/>
            <a:r>
              <a:rPr lang="en-GB" dirty="0"/>
              <a:t>– answering questions on a topical subject after reading a passage</a:t>
            </a:r>
          </a:p>
          <a:p>
            <a:pPr lvl="1"/>
            <a:r>
              <a:rPr lang="en-GB" b="1" dirty="0"/>
              <a:t>(30%)</a:t>
            </a:r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Critical Reading </a:t>
            </a:r>
          </a:p>
          <a:p>
            <a:pPr lvl="1"/>
            <a:r>
              <a:rPr lang="en-GB" dirty="0"/>
              <a:t>essay on a taught text plus questions on pre-taught poetry, each worth 20 marks</a:t>
            </a:r>
          </a:p>
          <a:p>
            <a:pPr lvl="1"/>
            <a:r>
              <a:rPr lang="en-GB" b="1" dirty="0"/>
              <a:t>(40%)</a:t>
            </a:r>
          </a:p>
          <a:p>
            <a:endParaRPr lang="en-GB" dirty="0"/>
          </a:p>
          <a:p>
            <a:r>
              <a:rPr lang="en-GB" dirty="0">
                <a:solidFill>
                  <a:srgbClr val="FF0000"/>
                </a:solidFill>
              </a:rPr>
              <a:t>Writing Folio</a:t>
            </a:r>
          </a:p>
          <a:p>
            <a:pPr lvl="1"/>
            <a:r>
              <a:rPr lang="en-GB" dirty="0"/>
              <a:t>one essay that’s either persuasive, creative or reflective, marked out of 15</a:t>
            </a:r>
          </a:p>
          <a:p>
            <a:pPr lvl="1"/>
            <a:r>
              <a:rPr lang="en-GB" b="1" dirty="0"/>
              <a:t>(30%)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2514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471BF-DD0A-9466-A44E-07112433C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115568"/>
          </a:xfrm>
        </p:spPr>
        <p:txBody>
          <a:bodyPr/>
          <a:lstStyle/>
          <a:p>
            <a:r>
              <a:rPr lang="en-GB" dirty="0"/>
              <a:t>RUAE (30%)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7B565-B20D-9401-9A14-11BB9FFB2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765300"/>
            <a:ext cx="7772400" cy="4608068"/>
          </a:xfrm>
        </p:spPr>
        <p:txBody>
          <a:bodyPr>
            <a:normAutofit/>
          </a:bodyPr>
          <a:lstStyle/>
          <a:p>
            <a:r>
              <a:rPr lang="en-GB" dirty="0"/>
              <a:t>At National 5, the key skill is </a:t>
            </a:r>
            <a:r>
              <a:rPr lang="en-GB" b="1" dirty="0">
                <a:solidFill>
                  <a:srgbClr val="FF0000"/>
                </a:solidFill>
              </a:rPr>
              <a:t>summarising</a:t>
            </a:r>
            <a:r>
              <a:rPr lang="en-GB" dirty="0"/>
              <a:t> with </a:t>
            </a:r>
            <a:r>
              <a:rPr lang="en-GB" b="1" dirty="0">
                <a:solidFill>
                  <a:srgbClr val="FF0000"/>
                </a:solidFill>
              </a:rPr>
              <a:t>analysis</a:t>
            </a:r>
            <a:r>
              <a:rPr lang="en-GB" dirty="0"/>
              <a:t> </a:t>
            </a:r>
            <a:r>
              <a:rPr lang="en-GB" b="1" dirty="0">
                <a:solidFill>
                  <a:srgbClr val="FF0000"/>
                </a:solidFill>
              </a:rPr>
              <a:t>of language</a:t>
            </a:r>
            <a:r>
              <a:rPr lang="en-GB" dirty="0"/>
              <a:t> also featuring strongly</a:t>
            </a:r>
            <a:endParaRPr lang="en-GB" b="1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Pupils have to </a:t>
            </a:r>
            <a:r>
              <a:rPr lang="en-GB" b="1" dirty="0">
                <a:solidFill>
                  <a:srgbClr val="FF0000"/>
                </a:solidFill>
              </a:rPr>
              <a:t>identify</a:t>
            </a:r>
            <a:r>
              <a:rPr lang="en-GB" dirty="0"/>
              <a:t> and </a:t>
            </a:r>
            <a:r>
              <a:rPr lang="en-GB" b="1" dirty="0">
                <a:solidFill>
                  <a:srgbClr val="FF0000"/>
                </a:solidFill>
              </a:rPr>
              <a:t>interpret</a:t>
            </a:r>
            <a:r>
              <a:rPr lang="en-GB" dirty="0"/>
              <a:t> key ideas, summarising them using their own words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They also have to </a:t>
            </a:r>
            <a:r>
              <a:rPr lang="en-GB" b="1" dirty="0">
                <a:solidFill>
                  <a:srgbClr val="FF0000"/>
                </a:solidFill>
              </a:rPr>
              <a:t>analyse</a:t>
            </a:r>
            <a:r>
              <a:rPr lang="en-GB" dirty="0"/>
              <a:t> language (word-choice, imagery, sentence structure) and how they help reenforce the key ideas of the passage</a:t>
            </a:r>
          </a:p>
          <a:p>
            <a:endParaRPr lang="en-GB" dirty="0"/>
          </a:p>
          <a:p>
            <a:r>
              <a:rPr lang="en-GB" dirty="0"/>
              <a:t>There’s always at least one </a:t>
            </a:r>
            <a:r>
              <a:rPr lang="en-GB" b="1" dirty="0">
                <a:solidFill>
                  <a:srgbClr val="FF0000"/>
                </a:solidFill>
              </a:rPr>
              <a:t>5 </a:t>
            </a:r>
            <a:r>
              <a:rPr lang="en-GB" b="1" dirty="0"/>
              <a:t>or </a:t>
            </a:r>
            <a:r>
              <a:rPr lang="en-GB" b="1" dirty="0">
                <a:solidFill>
                  <a:srgbClr val="FF0000"/>
                </a:solidFill>
              </a:rPr>
              <a:t>6-mark summarising question </a:t>
            </a:r>
            <a:r>
              <a:rPr lang="en-GB" dirty="0"/>
              <a:t>where marks are gained for identifying different points made in the whole passage, using their own words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368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82757-BFBC-735F-F925-F49715E6F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Critical Reading (40%)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126594-601A-783F-3D70-2DE1926E86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There are two parts to this paper:</a:t>
            </a:r>
          </a:p>
          <a:p>
            <a:endParaRPr lang="en-GB" dirty="0"/>
          </a:p>
          <a:p>
            <a:r>
              <a:rPr lang="en-GB" dirty="0"/>
              <a:t>Critical Essay</a:t>
            </a:r>
          </a:p>
          <a:p>
            <a:pPr lvl="1"/>
            <a:r>
              <a:rPr lang="en-GB" dirty="0"/>
              <a:t>Write an essay on </a:t>
            </a:r>
            <a:r>
              <a:rPr lang="en-GB" b="1" dirty="0">
                <a:solidFill>
                  <a:srgbClr val="FF0000"/>
                </a:solidFill>
              </a:rPr>
              <a:t>character, theme </a:t>
            </a:r>
            <a:r>
              <a:rPr lang="en-GB" dirty="0"/>
              <a:t>or</a:t>
            </a:r>
            <a:r>
              <a:rPr lang="en-GB" b="1" dirty="0">
                <a:solidFill>
                  <a:srgbClr val="FF0000"/>
                </a:solidFill>
              </a:rPr>
              <a:t> key scene </a:t>
            </a:r>
            <a:r>
              <a:rPr lang="en-GB" dirty="0"/>
              <a:t>on a text that has been taught</a:t>
            </a:r>
          </a:p>
          <a:p>
            <a:pPr lvl="1"/>
            <a:r>
              <a:rPr lang="en-GB" dirty="0"/>
              <a:t>This text can be either drama, a novel or media</a:t>
            </a:r>
          </a:p>
          <a:p>
            <a:pPr lvl="1"/>
            <a:r>
              <a:rPr lang="en-GB" dirty="0"/>
              <a:t>Two choices of question in the exam</a:t>
            </a:r>
          </a:p>
          <a:p>
            <a:endParaRPr lang="en-GB" dirty="0"/>
          </a:p>
          <a:p>
            <a:r>
              <a:rPr lang="en-GB" dirty="0"/>
              <a:t>Scottish Text</a:t>
            </a:r>
          </a:p>
          <a:p>
            <a:pPr lvl="1"/>
            <a:r>
              <a:rPr lang="en-GB" dirty="0"/>
              <a:t>Answer </a:t>
            </a:r>
            <a:r>
              <a:rPr lang="en-GB" b="1" dirty="0">
                <a:solidFill>
                  <a:srgbClr val="FF0000"/>
                </a:solidFill>
              </a:rPr>
              <a:t>analysis</a:t>
            </a:r>
            <a:r>
              <a:rPr lang="en-GB" dirty="0"/>
              <a:t> questions on one of six pre-taught poems</a:t>
            </a:r>
          </a:p>
          <a:p>
            <a:pPr lvl="1"/>
            <a:r>
              <a:rPr lang="en-GB" dirty="0"/>
              <a:t>Final 8-mark question requires </a:t>
            </a:r>
            <a:r>
              <a:rPr lang="en-GB" b="1" dirty="0">
                <a:solidFill>
                  <a:srgbClr val="FF0000"/>
                </a:solidFill>
              </a:rPr>
              <a:t>links</a:t>
            </a:r>
            <a:r>
              <a:rPr lang="en-GB" dirty="0"/>
              <a:t> to be made between the poem in the exam and the other five poems they have been taught</a:t>
            </a:r>
          </a:p>
        </p:txBody>
      </p:sp>
    </p:spTree>
    <p:extLst>
      <p:ext uri="{BB962C8B-B14F-4D97-AF65-F5344CB8AC3E}">
        <p14:creationId xmlns:p14="http://schemas.microsoft.com/office/powerpoint/2010/main" val="233048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2DE6D-7141-76CE-638D-BA617A3F0C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Folio (30%)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BD5038-C513-0E2B-D84A-29FCE0EA2F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Pupils choose </a:t>
            </a:r>
            <a:r>
              <a:rPr lang="en-GB" b="1" dirty="0">
                <a:solidFill>
                  <a:srgbClr val="FF0000"/>
                </a:solidFill>
              </a:rPr>
              <a:t>one</a:t>
            </a:r>
            <a:r>
              <a:rPr lang="en-GB" dirty="0"/>
              <a:t> genre for writing their essay</a:t>
            </a:r>
          </a:p>
          <a:p>
            <a:r>
              <a:rPr lang="en-GB" b="1" dirty="0">
                <a:solidFill>
                  <a:srgbClr val="FF0000"/>
                </a:solidFill>
              </a:rPr>
              <a:t>Free choice </a:t>
            </a:r>
            <a:r>
              <a:rPr lang="en-GB" dirty="0"/>
              <a:t>of genre and topic after being taught the skills </a:t>
            </a:r>
            <a:endParaRPr lang="en-GB" dirty="0" smtClean="0"/>
          </a:p>
          <a:p>
            <a:r>
              <a:rPr lang="en-GB" dirty="0" smtClean="0"/>
              <a:t>Essay </a:t>
            </a:r>
            <a:r>
              <a:rPr lang="en-GB" dirty="0"/>
              <a:t>is </a:t>
            </a:r>
            <a:r>
              <a:rPr lang="en-GB" b="1" dirty="0" smtClean="0">
                <a:solidFill>
                  <a:srgbClr val="FF0000"/>
                </a:solidFill>
              </a:rPr>
              <a:t>drafted in class, </a:t>
            </a:r>
            <a:r>
              <a:rPr lang="en-GB" b="1" dirty="0">
                <a:solidFill>
                  <a:srgbClr val="FF0000"/>
                </a:solidFill>
              </a:rPr>
              <a:t>marked </a:t>
            </a:r>
            <a:r>
              <a:rPr lang="en-GB" dirty="0"/>
              <a:t>and then </a:t>
            </a:r>
            <a:r>
              <a:rPr lang="en-GB" b="1" dirty="0" smtClean="0">
                <a:solidFill>
                  <a:srgbClr val="FF0000"/>
                </a:solidFill>
              </a:rPr>
              <a:t>re-drafted at home</a:t>
            </a:r>
            <a:r>
              <a:rPr lang="en-GB" dirty="0" smtClean="0"/>
              <a:t> </a:t>
            </a:r>
            <a:r>
              <a:rPr lang="en-GB" dirty="0"/>
              <a:t>before being submitted for external marking by SQA</a:t>
            </a:r>
          </a:p>
          <a:p>
            <a:r>
              <a:rPr lang="en-GB" dirty="0"/>
              <a:t>Once the </a:t>
            </a:r>
            <a:r>
              <a:rPr lang="en-GB" dirty="0" smtClean="0"/>
              <a:t>final</a:t>
            </a:r>
            <a:r>
              <a:rPr lang="en-GB" dirty="0"/>
              <a:t> </a:t>
            </a:r>
            <a:r>
              <a:rPr lang="en-GB" dirty="0" smtClean="0"/>
              <a:t>draft </a:t>
            </a:r>
            <a:r>
              <a:rPr lang="en-GB" dirty="0"/>
              <a:t>is submitted, </a:t>
            </a:r>
            <a:r>
              <a:rPr lang="en-GB" b="1" dirty="0">
                <a:solidFill>
                  <a:srgbClr val="FF0000"/>
                </a:solidFill>
              </a:rPr>
              <a:t>no further changes </a:t>
            </a:r>
            <a:r>
              <a:rPr lang="en-GB" dirty="0"/>
              <a:t>are allowed </a:t>
            </a:r>
            <a:r>
              <a:rPr lang="en-GB" dirty="0" smtClean="0"/>
              <a:t>and </a:t>
            </a:r>
            <a:r>
              <a:rPr lang="en-GB" dirty="0"/>
              <a:t>the writing </a:t>
            </a:r>
            <a:r>
              <a:rPr lang="en-GB" b="1" dirty="0">
                <a:solidFill>
                  <a:srgbClr val="FF0000"/>
                </a:solidFill>
              </a:rPr>
              <a:t>has to be their own </a:t>
            </a:r>
            <a:r>
              <a:rPr lang="en-GB" b="1" dirty="0" smtClean="0">
                <a:solidFill>
                  <a:srgbClr val="FF0000"/>
                </a:solidFill>
              </a:rPr>
              <a:t>work – </a:t>
            </a:r>
            <a:r>
              <a:rPr lang="en-GB" dirty="0" smtClean="0"/>
              <a:t>the use of AI is, for example, strictly prohibited.</a:t>
            </a:r>
            <a:endParaRPr lang="en-GB" dirty="0"/>
          </a:p>
          <a:p>
            <a:endParaRPr lang="en-GB" dirty="0"/>
          </a:p>
          <a:p>
            <a:r>
              <a:rPr lang="en-GB" dirty="0"/>
              <a:t>The folio process </a:t>
            </a:r>
            <a:r>
              <a:rPr lang="en-GB" dirty="0" smtClean="0"/>
              <a:t>will begin shortly and will be ongoing until February</a:t>
            </a:r>
            <a:r>
              <a:rPr lang="en-GB" dirty="0" smtClean="0"/>
              <a:t>. The initial first draft write-up will take place w/b 9</a:t>
            </a:r>
            <a:r>
              <a:rPr lang="en-GB" baseline="30000" dirty="0" smtClean="0"/>
              <a:t>th</a:t>
            </a:r>
            <a:r>
              <a:rPr lang="en-GB" dirty="0" smtClean="0"/>
              <a:t> November.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3755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07C43-303B-4EB3-63CE-D89FFC9E3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Can I revise for English?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2A98E-214D-3979-118A-60BEA9E43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Absolutely!</a:t>
            </a:r>
          </a:p>
          <a:p>
            <a:endParaRPr lang="en-GB" dirty="0"/>
          </a:p>
          <a:p>
            <a:r>
              <a:rPr lang="en-GB" dirty="0"/>
              <a:t>There are:</a:t>
            </a:r>
          </a:p>
          <a:p>
            <a:pPr lvl="1"/>
            <a:r>
              <a:rPr lang="en-GB" dirty="0"/>
              <a:t>RUAE and Analysis skills to practise</a:t>
            </a:r>
          </a:p>
          <a:p>
            <a:pPr lvl="1"/>
            <a:r>
              <a:rPr lang="en-GB" dirty="0"/>
              <a:t>Re-reading of the class text and quotations to learn</a:t>
            </a:r>
          </a:p>
          <a:p>
            <a:pPr lvl="1"/>
            <a:r>
              <a:rPr lang="en-GB" dirty="0"/>
              <a:t>Mind-maps to complete on themes and characters</a:t>
            </a:r>
          </a:p>
          <a:p>
            <a:pPr lvl="1"/>
            <a:r>
              <a:rPr lang="en-GB" dirty="0"/>
              <a:t>Mind-maps to complete on key themes in the poems and links between the poems</a:t>
            </a:r>
          </a:p>
          <a:p>
            <a:pPr lvl="1"/>
            <a:endParaRPr lang="en-GB" dirty="0"/>
          </a:p>
          <a:p>
            <a:pPr lvl="1"/>
            <a:r>
              <a:rPr lang="en-GB" b="1" dirty="0">
                <a:solidFill>
                  <a:srgbClr val="FF0000"/>
                </a:solidFill>
              </a:rPr>
              <a:t>The more familiar they are with the skills and texts, the easier recall will be in the exam.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7052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1398B-4ED5-6447-2D40-A41BCBE41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Practical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5EA0E-6E6A-AD42-1B8E-52891B53C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16100"/>
            <a:ext cx="7772400" cy="4356100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There’s a sheet for you to take away which provides practical strategies that you can use to help with key skills and revision.</a:t>
            </a:r>
          </a:p>
          <a:p>
            <a:endParaRPr lang="en-GB" dirty="0"/>
          </a:p>
          <a:p>
            <a:r>
              <a:rPr lang="en-GB" dirty="0"/>
              <a:t>This includes:</a:t>
            </a:r>
          </a:p>
          <a:p>
            <a:pPr lvl="1"/>
            <a:r>
              <a:rPr lang="en-GB" dirty="0"/>
              <a:t>Encouraging the reading of online comment pieces for quality newspapers (the ‘</a:t>
            </a:r>
            <a:r>
              <a:rPr lang="en-GB" dirty="0" err="1"/>
              <a:t>i</a:t>
            </a:r>
            <a:r>
              <a:rPr lang="en-GB" dirty="0"/>
              <a:t>’, is free to access and teenager </a:t>
            </a:r>
            <a:r>
              <a:rPr lang="en-GB" dirty="0" smtClean="0"/>
              <a:t>friendl</a:t>
            </a:r>
            <a:r>
              <a:rPr lang="en-GB" dirty="0"/>
              <a:t>y</a:t>
            </a:r>
            <a:r>
              <a:rPr lang="en-GB" dirty="0" smtClean="0"/>
              <a:t>). </a:t>
            </a:r>
            <a:r>
              <a:rPr lang="en-GB" dirty="0"/>
              <a:t>Get them to tell you what the key ideas are and to pick out language techniques that reenforce these.</a:t>
            </a:r>
          </a:p>
          <a:p>
            <a:pPr lvl="1"/>
            <a:r>
              <a:rPr lang="en-GB" dirty="0"/>
              <a:t>Help to learn important quotations – start off the quotation for them and see if they can finish it.</a:t>
            </a:r>
          </a:p>
          <a:p>
            <a:pPr lvl="1"/>
            <a:r>
              <a:rPr lang="en-GB" dirty="0"/>
              <a:t>Get them to tell you about the literature they are studying – key themes, main characters + how to spell important things like the title and the author!</a:t>
            </a:r>
          </a:p>
          <a:p>
            <a:pPr lvl="1"/>
            <a:endParaRPr lang="en-GB" dirty="0"/>
          </a:p>
          <a:p>
            <a:pPr lvl="1"/>
            <a:r>
              <a:rPr lang="en-GB" dirty="0"/>
              <a:t>There are more on the sheet!</a:t>
            </a:r>
          </a:p>
        </p:txBody>
      </p:sp>
    </p:spTree>
    <p:extLst>
      <p:ext uri="{BB962C8B-B14F-4D97-AF65-F5344CB8AC3E}">
        <p14:creationId xmlns:p14="http://schemas.microsoft.com/office/powerpoint/2010/main" val="390038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D204C-33F4-7623-B578-52BFFB90B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Any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0ADEA-020D-8C8B-7CEE-B8928B40BA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781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{741B7663-A0BA-4244-8CF1-B0951315E8EB}tf10001070</Template>
  <TotalTime>281</TotalTime>
  <Words>553</Words>
  <Application>Microsoft Office PowerPoint</Application>
  <PresentationFormat>On-screen Show (4:3)</PresentationFormat>
  <Paragraphs>60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Calibri</vt:lpstr>
      <vt:lpstr>Rockwell</vt:lpstr>
      <vt:lpstr>Rockwell Condensed</vt:lpstr>
      <vt:lpstr>Rockwell Extra Bold</vt:lpstr>
      <vt:lpstr>Wingdings</vt:lpstr>
      <vt:lpstr>Wood Type</vt:lpstr>
      <vt:lpstr>National 5 English</vt:lpstr>
      <vt:lpstr>What’s in the course?</vt:lpstr>
      <vt:lpstr>RUAE (30%)</vt:lpstr>
      <vt:lpstr>Critical Reading (40%)</vt:lpstr>
      <vt:lpstr>Folio (30%)</vt:lpstr>
      <vt:lpstr>Can I revise for English?</vt:lpstr>
      <vt:lpstr>Practical Help</vt:lpstr>
      <vt:lpstr>Any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Higher English</dc:title>
  <dc:creator>Mr Hughes</dc:creator>
  <cp:lastModifiedBy>Mark Hughes</cp:lastModifiedBy>
  <cp:revision>12</cp:revision>
  <cp:lastPrinted>2025-01-22T12:35:42Z</cp:lastPrinted>
  <dcterms:created xsi:type="dcterms:W3CDTF">2022-11-10T09:45:02Z</dcterms:created>
  <dcterms:modified xsi:type="dcterms:W3CDTF">2026-09-07T08:59:51Z</dcterms:modified>
</cp:coreProperties>
</file>