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48" r:id="rId2"/>
  </p:sldMasterIdLst>
  <p:sldIdLst>
    <p:sldId id="256" r:id="rId3"/>
    <p:sldId id="265" r:id="rId4"/>
    <p:sldId id="272" r:id="rId5"/>
    <p:sldId id="262" r:id="rId6"/>
    <p:sldId id="270" r:id="rId7"/>
    <p:sldId id="273" r:id="rId8"/>
    <p:sldId id="271" r:id="rId9"/>
    <p:sldId id="276" r:id="rId10"/>
    <p:sldId id="274" r:id="rId11"/>
    <p:sldId id="275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BD4616-E2DA-67A0-50B6-32C995AEED76}" v="1081" dt="2026-09-15T17:09:41.2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8" /><Relationship Type="http://schemas.openxmlformats.org/officeDocument/2006/relationships/slide" Target="slides/slide11.xml" Id="rId13" /><Relationship Type="http://schemas.openxmlformats.org/officeDocument/2006/relationships/slide" Target="slides/slide1.xml" Id="rId3" /><Relationship Type="http://schemas.openxmlformats.org/officeDocument/2006/relationships/slide" Target="slides/slide5.xml" Id="rId7" /><Relationship Type="http://schemas.openxmlformats.org/officeDocument/2006/relationships/slide" Target="slides/slide10.xml" Id="rId12" /><Relationship Type="http://schemas.openxmlformats.org/officeDocument/2006/relationships/tableStyles" Target="tableStyles.xml" Id="rId17" /><Relationship Type="http://schemas.openxmlformats.org/officeDocument/2006/relationships/slideMaster" Target="slideMasters/slideMaster2.xml" Id="rId2" /><Relationship Type="http://schemas.openxmlformats.org/officeDocument/2006/relationships/theme" Target="theme/theme1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slide" Target="slides/slide3.xml" Id="rId5" /><Relationship Type="http://schemas.openxmlformats.org/officeDocument/2006/relationships/viewProps" Target="viewProps.xml" Id="rId15" /><Relationship Type="http://schemas.openxmlformats.org/officeDocument/2006/relationships/slide" Target="slides/slide8.xml" Id="rId10" /><Relationship Type="http://schemas.microsoft.com/office/2015/10/relationships/revisionInfo" Target="revisionInfo.xml" Id="rId19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presProps" Target="presProps.xml" Id="rId14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495DF2-7705-E949-A6E0-5D7D68B563AA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GB"/>
        </a:p>
      </dgm:t>
    </dgm:pt>
    <dgm:pt modelId="{A08F9E5D-5693-7C42-88BC-72C711F687BC}">
      <dgm:prSet phldrT="[Text]" phldr="1"/>
      <dgm:spPr/>
      <dgm:t>
        <a:bodyPr/>
        <a:lstStyle/>
        <a:p>
          <a:endParaRPr lang="en-GB"/>
        </a:p>
      </dgm:t>
    </dgm:pt>
    <dgm:pt modelId="{B21DE94C-296D-F544-93CF-A7F7BD6912FE}" type="parTrans" cxnId="{D78D926F-7048-4645-8A0E-D7829A36373A}">
      <dgm:prSet/>
      <dgm:spPr/>
      <dgm:t>
        <a:bodyPr/>
        <a:lstStyle/>
        <a:p>
          <a:endParaRPr lang="en-GB"/>
        </a:p>
      </dgm:t>
    </dgm:pt>
    <dgm:pt modelId="{86AEC6F8-CCA2-5445-8BEE-8BFC32AA7BDE}" type="sibTrans" cxnId="{D78D926F-7048-4645-8A0E-D7829A36373A}">
      <dgm:prSet/>
      <dgm:spPr/>
      <dgm:t>
        <a:bodyPr/>
        <a:lstStyle/>
        <a:p>
          <a:endParaRPr lang="en-GB"/>
        </a:p>
      </dgm:t>
    </dgm:pt>
    <dgm:pt modelId="{6EC95851-4ADF-ED45-883C-AC1C8ED064AE}">
      <dgm:prSet phldrT="[Text]" phldr="1"/>
      <dgm:spPr/>
      <dgm:t>
        <a:bodyPr/>
        <a:lstStyle/>
        <a:p>
          <a:endParaRPr lang="en-GB"/>
        </a:p>
      </dgm:t>
    </dgm:pt>
    <dgm:pt modelId="{900D44F7-2378-4F40-9323-20E02ED2BB6B}" type="parTrans" cxnId="{0B81F329-E003-9147-A013-AE96B86BFA90}">
      <dgm:prSet/>
      <dgm:spPr/>
      <dgm:t>
        <a:bodyPr/>
        <a:lstStyle/>
        <a:p>
          <a:endParaRPr lang="en-GB"/>
        </a:p>
      </dgm:t>
    </dgm:pt>
    <dgm:pt modelId="{B3FB84E1-FD37-BA4B-AE93-C41E4737BA0A}" type="sibTrans" cxnId="{0B81F329-E003-9147-A013-AE96B86BFA90}">
      <dgm:prSet/>
      <dgm:spPr/>
      <dgm:t>
        <a:bodyPr/>
        <a:lstStyle/>
        <a:p>
          <a:endParaRPr lang="en-GB"/>
        </a:p>
      </dgm:t>
    </dgm:pt>
    <dgm:pt modelId="{94ABD0FB-470C-774D-B2CB-38C5C674A8A4}">
      <dgm:prSet phldrT="[Text]" phldr="1"/>
      <dgm:spPr/>
      <dgm:t>
        <a:bodyPr/>
        <a:lstStyle/>
        <a:p>
          <a:endParaRPr lang="en-GB"/>
        </a:p>
      </dgm:t>
    </dgm:pt>
    <dgm:pt modelId="{8EE1E9CD-F540-6148-B9DF-7B4CC0CED6BE}" type="parTrans" cxnId="{A4A32B2E-8793-604F-99F9-EBB0D65A0986}">
      <dgm:prSet/>
      <dgm:spPr/>
      <dgm:t>
        <a:bodyPr/>
        <a:lstStyle/>
        <a:p>
          <a:endParaRPr lang="en-GB"/>
        </a:p>
      </dgm:t>
    </dgm:pt>
    <dgm:pt modelId="{D43369E1-68CD-E245-861E-324E0528AAF3}" type="sibTrans" cxnId="{A4A32B2E-8793-604F-99F9-EBB0D65A0986}">
      <dgm:prSet/>
      <dgm:spPr/>
      <dgm:t>
        <a:bodyPr/>
        <a:lstStyle/>
        <a:p>
          <a:endParaRPr lang="en-GB"/>
        </a:p>
      </dgm:t>
    </dgm:pt>
    <dgm:pt modelId="{D40C5357-432D-7B44-B56F-F917A3CFA30D}">
      <dgm:prSet phldrT="[Text]" phldr="1"/>
      <dgm:spPr/>
      <dgm:t>
        <a:bodyPr/>
        <a:lstStyle/>
        <a:p>
          <a:endParaRPr lang="en-GB"/>
        </a:p>
      </dgm:t>
    </dgm:pt>
    <dgm:pt modelId="{14CBB742-5929-134D-8DA9-3017613ED4B0}" type="parTrans" cxnId="{1483AC3E-285A-9945-9A9E-CA6922B42A0D}">
      <dgm:prSet/>
      <dgm:spPr/>
      <dgm:t>
        <a:bodyPr/>
        <a:lstStyle/>
        <a:p>
          <a:endParaRPr lang="en-GB"/>
        </a:p>
      </dgm:t>
    </dgm:pt>
    <dgm:pt modelId="{03150B87-4D44-A446-A520-7EEACB583A39}" type="sibTrans" cxnId="{1483AC3E-285A-9945-9A9E-CA6922B42A0D}">
      <dgm:prSet/>
      <dgm:spPr/>
      <dgm:t>
        <a:bodyPr/>
        <a:lstStyle/>
        <a:p>
          <a:endParaRPr lang="en-GB"/>
        </a:p>
      </dgm:t>
    </dgm:pt>
    <dgm:pt modelId="{66DB35DF-2BF7-A940-BA44-51DB2F53D273}">
      <dgm:prSet phldrT="[Text]" phldr="1"/>
      <dgm:spPr/>
      <dgm:t>
        <a:bodyPr/>
        <a:lstStyle/>
        <a:p>
          <a:endParaRPr lang="en-GB"/>
        </a:p>
      </dgm:t>
    </dgm:pt>
    <dgm:pt modelId="{BE5745A7-7CF5-6042-9C86-8289B7CB5863}" type="parTrans" cxnId="{295EB5B1-3D6D-074F-AD98-ED311754C6CC}">
      <dgm:prSet/>
      <dgm:spPr/>
      <dgm:t>
        <a:bodyPr/>
        <a:lstStyle/>
        <a:p>
          <a:endParaRPr lang="en-GB"/>
        </a:p>
      </dgm:t>
    </dgm:pt>
    <dgm:pt modelId="{A5B316C9-6F09-D04E-9FD8-7506FCD4C962}" type="sibTrans" cxnId="{295EB5B1-3D6D-074F-AD98-ED311754C6CC}">
      <dgm:prSet/>
      <dgm:spPr/>
      <dgm:t>
        <a:bodyPr/>
        <a:lstStyle/>
        <a:p>
          <a:endParaRPr lang="en-GB"/>
        </a:p>
      </dgm:t>
    </dgm:pt>
    <dgm:pt modelId="{17515A16-9764-5945-BB05-065B452AF7FC}" type="pres">
      <dgm:prSet presAssocID="{4F495DF2-7705-E949-A6E0-5D7D68B563AA}" presName="diagram" presStyleCnt="0">
        <dgm:presLayoutVars>
          <dgm:dir/>
          <dgm:resizeHandles val="exact"/>
        </dgm:presLayoutVars>
      </dgm:prSet>
      <dgm:spPr/>
    </dgm:pt>
    <dgm:pt modelId="{63FFF549-380C-5D49-8AF9-B228CBE2DF20}" type="pres">
      <dgm:prSet presAssocID="{A08F9E5D-5693-7C42-88BC-72C711F687BC}" presName="node" presStyleLbl="node1" presStyleIdx="0" presStyleCnt="5">
        <dgm:presLayoutVars>
          <dgm:bulletEnabled val="1"/>
        </dgm:presLayoutVars>
      </dgm:prSet>
      <dgm:spPr/>
    </dgm:pt>
    <dgm:pt modelId="{CEFA7E6F-3EA5-B946-9940-33EBC455F8D8}" type="pres">
      <dgm:prSet presAssocID="{86AEC6F8-CCA2-5445-8BEE-8BFC32AA7BDE}" presName="sibTrans" presStyleCnt="0"/>
      <dgm:spPr/>
    </dgm:pt>
    <dgm:pt modelId="{8618AF70-3B31-5940-A7F1-20D0B12D88DB}" type="pres">
      <dgm:prSet presAssocID="{6EC95851-4ADF-ED45-883C-AC1C8ED064AE}" presName="node" presStyleLbl="node1" presStyleIdx="1" presStyleCnt="5">
        <dgm:presLayoutVars>
          <dgm:bulletEnabled val="1"/>
        </dgm:presLayoutVars>
      </dgm:prSet>
      <dgm:spPr/>
    </dgm:pt>
    <dgm:pt modelId="{9B961FC3-2CBD-AC44-A709-B75C8B3D6E4B}" type="pres">
      <dgm:prSet presAssocID="{B3FB84E1-FD37-BA4B-AE93-C41E4737BA0A}" presName="sibTrans" presStyleCnt="0"/>
      <dgm:spPr/>
    </dgm:pt>
    <dgm:pt modelId="{7820AFA7-8E4C-7E4F-9C3B-2E0A46F419D2}" type="pres">
      <dgm:prSet presAssocID="{94ABD0FB-470C-774D-B2CB-38C5C674A8A4}" presName="node" presStyleLbl="node1" presStyleIdx="2" presStyleCnt="5">
        <dgm:presLayoutVars>
          <dgm:bulletEnabled val="1"/>
        </dgm:presLayoutVars>
      </dgm:prSet>
      <dgm:spPr/>
    </dgm:pt>
    <dgm:pt modelId="{252D62B0-360C-7546-9373-74729762FD15}" type="pres">
      <dgm:prSet presAssocID="{D43369E1-68CD-E245-861E-324E0528AAF3}" presName="sibTrans" presStyleCnt="0"/>
      <dgm:spPr/>
    </dgm:pt>
    <dgm:pt modelId="{A5DAA814-AC02-8F4F-B913-4AA6F51218AA}" type="pres">
      <dgm:prSet presAssocID="{D40C5357-432D-7B44-B56F-F917A3CFA30D}" presName="node" presStyleLbl="node1" presStyleIdx="3" presStyleCnt="5">
        <dgm:presLayoutVars>
          <dgm:bulletEnabled val="1"/>
        </dgm:presLayoutVars>
      </dgm:prSet>
      <dgm:spPr/>
    </dgm:pt>
    <dgm:pt modelId="{9181E406-9103-3549-9760-836E2E5C2748}" type="pres">
      <dgm:prSet presAssocID="{03150B87-4D44-A446-A520-7EEACB583A39}" presName="sibTrans" presStyleCnt="0"/>
      <dgm:spPr/>
    </dgm:pt>
    <dgm:pt modelId="{90AF6BF0-8457-C742-9243-A9C6F9740894}" type="pres">
      <dgm:prSet presAssocID="{66DB35DF-2BF7-A940-BA44-51DB2F53D273}" presName="node" presStyleLbl="node1" presStyleIdx="4" presStyleCnt="5">
        <dgm:presLayoutVars>
          <dgm:bulletEnabled val="1"/>
        </dgm:presLayoutVars>
      </dgm:prSet>
      <dgm:spPr/>
    </dgm:pt>
  </dgm:ptLst>
  <dgm:cxnLst>
    <dgm:cxn modelId="{FECD1400-D1BD-234E-8944-7E671209CDDF}" type="presOf" srcId="{A08F9E5D-5693-7C42-88BC-72C711F687BC}" destId="{63FFF549-380C-5D49-8AF9-B228CBE2DF20}" srcOrd="0" destOrd="0" presId="urn:microsoft.com/office/officeart/2005/8/layout/default"/>
    <dgm:cxn modelId="{251FEA07-E701-8941-93CE-DCF865334E03}" type="presOf" srcId="{6EC95851-4ADF-ED45-883C-AC1C8ED064AE}" destId="{8618AF70-3B31-5940-A7F1-20D0B12D88DB}" srcOrd="0" destOrd="0" presId="urn:microsoft.com/office/officeart/2005/8/layout/default"/>
    <dgm:cxn modelId="{0B81F329-E003-9147-A013-AE96B86BFA90}" srcId="{4F495DF2-7705-E949-A6E0-5D7D68B563AA}" destId="{6EC95851-4ADF-ED45-883C-AC1C8ED064AE}" srcOrd="1" destOrd="0" parTransId="{900D44F7-2378-4F40-9323-20E02ED2BB6B}" sibTransId="{B3FB84E1-FD37-BA4B-AE93-C41E4737BA0A}"/>
    <dgm:cxn modelId="{A4A32B2E-8793-604F-99F9-EBB0D65A0986}" srcId="{4F495DF2-7705-E949-A6E0-5D7D68B563AA}" destId="{94ABD0FB-470C-774D-B2CB-38C5C674A8A4}" srcOrd="2" destOrd="0" parTransId="{8EE1E9CD-F540-6148-B9DF-7B4CC0CED6BE}" sibTransId="{D43369E1-68CD-E245-861E-324E0528AAF3}"/>
    <dgm:cxn modelId="{1483AC3E-285A-9945-9A9E-CA6922B42A0D}" srcId="{4F495DF2-7705-E949-A6E0-5D7D68B563AA}" destId="{D40C5357-432D-7B44-B56F-F917A3CFA30D}" srcOrd="3" destOrd="0" parTransId="{14CBB742-5929-134D-8DA9-3017613ED4B0}" sibTransId="{03150B87-4D44-A446-A520-7EEACB583A39}"/>
    <dgm:cxn modelId="{4781F54B-2301-9444-9FA1-B3E7F0725D4A}" type="presOf" srcId="{66DB35DF-2BF7-A940-BA44-51DB2F53D273}" destId="{90AF6BF0-8457-C742-9243-A9C6F9740894}" srcOrd="0" destOrd="0" presId="urn:microsoft.com/office/officeart/2005/8/layout/default"/>
    <dgm:cxn modelId="{6D0BAA4E-9CA2-A247-B6B7-AA2E320DBD5F}" type="presOf" srcId="{4F495DF2-7705-E949-A6E0-5D7D68B563AA}" destId="{17515A16-9764-5945-BB05-065B452AF7FC}" srcOrd="0" destOrd="0" presId="urn:microsoft.com/office/officeart/2005/8/layout/default"/>
    <dgm:cxn modelId="{D78D926F-7048-4645-8A0E-D7829A36373A}" srcId="{4F495DF2-7705-E949-A6E0-5D7D68B563AA}" destId="{A08F9E5D-5693-7C42-88BC-72C711F687BC}" srcOrd="0" destOrd="0" parTransId="{B21DE94C-296D-F544-93CF-A7F7BD6912FE}" sibTransId="{86AEC6F8-CCA2-5445-8BEE-8BFC32AA7BDE}"/>
    <dgm:cxn modelId="{006C03A6-6962-1B4B-8D82-DBA5857403E3}" type="presOf" srcId="{D40C5357-432D-7B44-B56F-F917A3CFA30D}" destId="{A5DAA814-AC02-8F4F-B913-4AA6F51218AA}" srcOrd="0" destOrd="0" presId="urn:microsoft.com/office/officeart/2005/8/layout/default"/>
    <dgm:cxn modelId="{295EB5B1-3D6D-074F-AD98-ED311754C6CC}" srcId="{4F495DF2-7705-E949-A6E0-5D7D68B563AA}" destId="{66DB35DF-2BF7-A940-BA44-51DB2F53D273}" srcOrd="4" destOrd="0" parTransId="{BE5745A7-7CF5-6042-9C86-8289B7CB5863}" sibTransId="{A5B316C9-6F09-D04E-9FD8-7506FCD4C962}"/>
    <dgm:cxn modelId="{23F0B1E5-2CA8-FE4C-8644-3097001BC522}" type="presOf" srcId="{94ABD0FB-470C-774D-B2CB-38C5C674A8A4}" destId="{7820AFA7-8E4C-7E4F-9C3B-2E0A46F419D2}" srcOrd="0" destOrd="0" presId="urn:microsoft.com/office/officeart/2005/8/layout/default"/>
    <dgm:cxn modelId="{E97CBBEF-B33C-E74B-ACD0-2677DFA9BD68}" type="presParOf" srcId="{17515A16-9764-5945-BB05-065B452AF7FC}" destId="{63FFF549-380C-5D49-8AF9-B228CBE2DF20}" srcOrd="0" destOrd="0" presId="urn:microsoft.com/office/officeart/2005/8/layout/default"/>
    <dgm:cxn modelId="{30A4973B-57D2-7146-A77F-086F5390E2F3}" type="presParOf" srcId="{17515A16-9764-5945-BB05-065B452AF7FC}" destId="{CEFA7E6F-3EA5-B946-9940-33EBC455F8D8}" srcOrd="1" destOrd="0" presId="urn:microsoft.com/office/officeart/2005/8/layout/default"/>
    <dgm:cxn modelId="{28B95A6F-B0B8-AC43-BD51-2B5BD79B7D51}" type="presParOf" srcId="{17515A16-9764-5945-BB05-065B452AF7FC}" destId="{8618AF70-3B31-5940-A7F1-20D0B12D88DB}" srcOrd="2" destOrd="0" presId="urn:microsoft.com/office/officeart/2005/8/layout/default"/>
    <dgm:cxn modelId="{7C4929DA-8510-394C-98B8-7368CA9854E9}" type="presParOf" srcId="{17515A16-9764-5945-BB05-065B452AF7FC}" destId="{9B961FC3-2CBD-AC44-A709-B75C8B3D6E4B}" srcOrd="3" destOrd="0" presId="urn:microsoft.com/office/officeart/2005/8/layout/default"/>
    <dgm:cxn modelId="{A40F5404-35BC-1448-8B81-C3B498A5178B}" type="presParOf" srcId="{17515A16-9764-5945-BB05-065B452AF7FC}" destId="{7820AFA7-8E4C-7E4F-9C3B-2E0A46F419D2}" srcOrd="4" destOrd="0" presId="urn:microsoft.com/office/officeart/2005/8/layout/default"/>
    <dgm:cxn modelId="{DAAD0A7B-D190-8E47-B71C-10664E7E6A37}" type="presParOf" srcId="{17515A16-9764-5945-BB05-065B452AF7FC}" destId="{252D62B0-360C-7546-9373-74729762FD15}" srcOrd="5" destOrd="0" presId="urn:microsoft.com/office/officeart/2005/8/layout/default"/>
    <dgm:cxn modelId="{5B54E9BB-3DEE-3E46-8F16-ADFC12D61DD9}" type="presParOf" srcId="{17515A16-9764-5945-BB05-065B452AF7FC}" destId="{A5DAA814-AC02-8F4F-B913-4AA6F51218AA}" srcOrd="6" destOrd="0" presId="urn:microsoft.com/office/officeart/2005/8/layout/default"/>
    <dgm:cxn modelId="{F62B80DB-E211-F345-9519-91E32EEE5BF7}" type="presParOf" srcId="{17515A16-9764-5945-BB05-065B452AF7FC}" destId="{9181E406-9103-3549-9760-836E2E5C2748}" srcOrd="7" destOrd="0" presId="urn:microsoft.com/office/officeart/2005/8/layout/default"/>
    <dgm:cxn modelId="{A415D5BE-6A5A-9146-A8B9-854DC274E91C}" type="presParOf" srcId="{17515A16-9764-5945-BB05-065B452AF7FC}" destId="{90AF6BF0-8457-C742-9243-A9C6F974089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FF549-380C-5D49-8AF9-B228CBE2DF20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/>
        </a:p>
      </dsp:txBody>
      <dsp:txXfrm>
        <a:off x="0" y="39687"/>
        <a:ext cx="3286125" cy="1971675"/>
      </dsp:txXfrm>
    </dsp:sp>
    <dsp:sp modelId="{8618AF70-3B31-5940-A7F1-20D0B12D88DB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/>
        </a:p>
      </dsp:txBody>
      <dsp:txXfrm>
        <a:off x="3614737" y="39687"/>
        <a:ext cx="3286125" cy="1971675"/>
      </dsp:txXfrm>
    </dsp:sp>
    <dsp:sp modelId="{7820AFA7-8E4C-7E4F-9C3B-2E0A46F419D2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/>
        </a:p>
      </dsp:txBody>
      <dsp:txXfrm>
        <a:off x="7229475" y="39687"/>
        <a:ext cx="3286125" cy="1971675"/>
      </dsp:txXfrm>
    </dsp:sp>
    <dsp:sp modelId="{A5DAA814-AC02-8F4F-B913-4AA6F51218AA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/>
        </a:p>
      </dsp:txBody>
      <dsp:txXfrm>
        <a:off x="1807368" y="2339975"/>
        <a:ext cx="3286125" cy="1971675"/>
      </dsp:txXfrm>
    </dsp:sp>
    <dsp:sp modelId="{90AF6BF0-8457-C742-9243-A9C6F9740894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/>
        </a:p>
      </dsp:txBody>
      <dsp:txXfrm>
        <a:off x="5422106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1AA09-D097-949D-D05A-6AE847C11F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57608A-6D44-F0C2-C1AA-CDA8793171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D2AAD-0A91-8282-7441-B886928D2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4FD5-FDD7-A64B-B07F-36F233A65AC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A7881-8949-E9D4-36B4-D909E0807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7B2B8-8161-99B0-4992-5B0D8B649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7FF-2009-7B47-9509-4839E1B55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83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FBAA4-C9B9-EEFC-9496-B77D583F5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D48E3-EB34-4D79-FA8B-2FAA53A24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AA7C6-20F4-B89C-AA69-8929D7AA6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4FD5-FDD7-A64B-B07F-36F233A65AC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25AF3-209C-1BAA-D0B8-7204B334F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E1521-BBF5-D419-F198-DAC6E2BE6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7FF-2009-7B47-9509-4839E1B55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496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38D00-71DF-5266-FAF8-59286EC69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F0016-ACB1-7E41-78A5-3D7B9B40B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E7C6E-210E-BB86-9B93-4626EDF5C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4FD5-FDD7-A64B-B07F-36F233A65AC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6A609-36B2-0013-03D5-11F2A0226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E56AF-781D-757E-B270-75894DAB8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7FF-2009-7B47-9509-4839E1B55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15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0E7D2-FE51-F6BF-4302-4BFEF34E0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EC6A9-A737-B438-C98F-6B1772D773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ABAAFC-634C-489A-1052-2454AD2B3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21250-23BA-848D-5A58-3F618E38B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4FD5-FDD7-A64B-B07F-36F233A65AC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6F3F4-FBAE-F8EC-2F7A-A46207B71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D710AE-F991-D5FD-281A-3E7D4C711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7FF-2009-7B47-9509-4839E1B55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7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49B9-5537-A14D-EC19-CFBBBAD11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FEB6A3-A975-6DFF-3E0E-56E509217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17A0B9-8F90-0513-CEC5-DA71727E2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64E3E6-1FE6-DE9C-3B14-AD9F1A478F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A4D96F-C39D-2C8D-ED6E-E61D73E4D5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C751FC-5344-8123-D2C0-4A21791B7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4FD5-FDD7-A64B-B07F-36F233A65AC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F58F68-CFBA-6458-6EBD-D3033C69D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1AE0E1-0E55-B3C9-BE98-5A8F578A1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7FF-2009-7B47-9509-4839E1B55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10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29745-4662-417C-2A9B-1A50350A3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227D21-2583-12C7-F5D1-E37C93CD6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4FD5-FDD7-A64B-B07F-36F233A65AC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E130BB-2933-D10B-ADF4-026E43518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B78020-0C5D-B7A7-543B-322D2B72E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7FF-2009-7B47-9509-4839E1B55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70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36B72F-C65C-5D2D-EB44-FD9853030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4FD5-FDD7-A64B-B07F-36F233A65AC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800DCF-EAD7-1FC4-1A31-377565AE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15BBC8-514F-DE22-C8E3-7DA5CBC17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7FF-2009-7B47-9509-4839E1B55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54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E3B65-74C3-71A0-8B95-E309E0590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FEABC-049A-4FB1-A1CB-AF60E43C5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C2424-3F0C-4C1A-5C64-EB6FC33FC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8E513A-7130-CCBD-FF39-D2CB40411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4FD5-FDD7-A64B-B07F-36F233A65AC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EF0658-282B-E4B3-7D0B-A54915379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F3A1D-BF29-B460-B6F2-13C9B34BB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7FF-2009-7B47-9509-4839E1B55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68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A1D16-FB8E-1440-BEDB-33C0B457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9BC143-A85E-D342-AA42-91E088D217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A8396-96A1-06F2-2C69-8739229A7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13237C-E4A1-2338-F3D1-DBAF11A73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4FD5-FDD7-A64B-B07F-36F233A65AC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A05BB-C577-AE9B-8E14-E1DB6E9D0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597D80-862D-8020-FA38-79241E518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7FF-2009-7B47-9509-4839E1B55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205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FCEEB-224C-1F9B-88CD-1AD4E593F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2FA3A9-CC6C-0A83-A117-FD83096772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5B6B2-8180-5744-FA95-E6CFBF35E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4FD5-FDD7-A64B-B07F-36F233A65AC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9A5C1-1F1B-46E8-E9B3-A03D72307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FC14C-CBA7-0AD8-F715-3C69BF3C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7FF-2009-7B47-9509-4839E1B55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1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24FC7E-73C8-BA06-F8FB-3231EAB987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7E5227-6C8A-629B-5518-B97B55572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50977-BDCB-0045-6F3A-5A263CD04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4FD5-FDD7-A64B-B07F-36F233A65AC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E4C3B-ADBF-FCE8-DCA7-A5CD95C95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300F1-3D5E-B545-CBE1-C7258EAFE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7FF-2009-7B47-9509-4839E1B55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436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9BCAB-0195-2549-888C-CED5177C0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AC3EFA-CD53-E647-BC8C-C92565E3BC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84701-3D48-554B-AE7C-8DB4129A4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9C33-2E3C-5747-8EC0-AC3504B6653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06FFD-7618-D140-B951-E7FCE75D4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D5A8A-FDDA-5D44-80E6-1029E55EC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DB489-5FAB-B449-ACE0-48A08C24D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113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491B-CDDE-4245-BBF1-DDD11D803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2596D-E1B0-1C44-B911-EA18D630C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79A98-99FC-7C4C-8246-043DA502D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9C33-2E3C-5747-8EC0-AC3504B6653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8553D-7038-FA44-AC92-37B511228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DF618-8CD4-B44A-BA9A-2B14928AD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DB489-5FAB-B449-ACE0-48A08C24D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44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5E678-281F-0740-BF60-14B9ABEA5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6BA1EB-9E63-2344-AB13-471AFECD4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66518-8DEF-974B-B859-CED8E4E6D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9C33-2E3C-5747-8EC0-AC3504B6653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99496-2F61-0946-8E4D-4A2236FF1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B9418-D50C-6844-A3B7-C99C86987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DB489-5FAB-B449-ACE0-48A08C24D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68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1BF81-66C9-6743-A629-459B6416B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2FCFC-7B10-C54D-BFEE-5800E5DF4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557953-01E5-3F45-96FE-A41D0D487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B433D-79B2-3547-A4E6-F9092882E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9C33-2E3C-5747-8EC0-AC3504B6653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1F6639-E700-0E40-AC9F-6EADCEDCF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228DF0-DA12-E64B-BDCD-03F01847A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DB489-5FAB-B449-ACE0-48A08C24D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346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C107D-506C-B643-8023-8E150E8EA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08188-093C-2F4D-B795-3A19E68DF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E6BCA4-0D65-2A45-ABD1-1516BC2D4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9A62BB-CA3E-1D42-B82B-7FDE82122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4B4D58-11F7-C346-A629-7A42FFEDEC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3EAA28-2A4A-974C-A1C1-82334D954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9C33-2E3C-5747-8EC0-AC3504B6653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B8078B-455B-5E43-855C-714942AA3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A020A0-025F-F944-92D6-F6C60A72E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DB489-5FAB-B449-ACE0-48A08C24D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20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B746A-B749-CA48-A4A3-2A8BE4A26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77F744-83DE-3041-BDEF-132238650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9C33-2E3C-5747-8EC0-AC3504B6653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8F0492-49D4-6040-BCB3-F2457C316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489010-9E4E-7045-A51F-5F793F82A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DB489-5FAB-B449-ACE0-48A08C24D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125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CA87AE-02BA-744F-84A6-7CDBCE9A1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9C33-2E3C-5747-8EC0-AC3504B6653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A47FB-0D56-5847-ACDE-EEEC37465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1E391-8768-924D-B099-1976BD14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DB489-5FAB-B449-ACE0-48A08C24D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303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27AA9-F624-A641-BE70-116B9335A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906CA-1944-0A4E-BEC3-43833573D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96753-B97E-CD49-A5EF-B942EE218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0AA123-7614-D242-BD80-B887E9A9B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9C33-2E3C-5747-8EC0-AC3504B6653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07435F-92A7-8A4C-900A-47A798E43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C84800-1C95-674A-82F1-8D97E9FF5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DB489-5FAB-B449-ACE0-48A08C24D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6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822D3-E3B1-E14A-B2FF-757C28A8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441EF5-94D1-4D40-80F3-5394C6C8F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AC7F5-019E-E540-9E2B-3977EDA2DF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CB04B-FC7C-B546-97EB-CC3A8492E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9C33-2E3C-5747-8EC0-AC3504B6653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6CD0B-7E09-AA42-818C-7507AC851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E39561-CD9A-8E44-B55B-C439044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DB489-5FAB-B449-ACE0-48A08C24D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0563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D6454-8EF7-6C48-B703-695FCFDFA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95B3D5-8F6F-BD42-AA27-63B040639B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1808A-2E74-5747-A957-B9E705C04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9C33-2E3C-5747-8EC0-AC3504B6653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800FF-5042-4B44-9355-98E76E6D7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30034-E7E3-8C4C-BAD6-F2E8E37A8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DB489-5FAB-B449-ACE0-48A08C24D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3956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834073-1E49-A646-8A11-DFE7DDAB14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5242F0-92B6-DD40-A416-33CCC8B61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E73B1-F311-124A-9B42-E284E2C52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9C33-2E3C-5747-8EC0-AC3504B6653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7FC50-75DE-714C-98CF-DE42D2E84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DA31F-5EED-5C4C-A777-F9A92DBAB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DB489-5FAB-B449-ACE0-48A08C24D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64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A9D8AD-ADAF-3AC6-88AC-147F09EA2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DA821-845A-7293-97DA-6C9A885945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E392E-787B-DE27-B3B5-04B8CC446E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94FD5-FDD7-A64B-B07F-36F233A65AC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9C2E3-B36A-62D9-04E0-BC4294AA9F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4E9DE-252B-B997-715B-49B3F27B1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FD7FF-2009-7B47-9509-4839E1B55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06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CD3EE4-E790-B14B-8373-D54D7242D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7D10E-7364-FE47-9EDC-4975D6EAB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9DAB0-7DE6-564C-B77F-486ABFE1C9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F9C33-2E3C-5747-8EC0-AC3504B6653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A1E94-C1ED-8E43-8387-F6979C1572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07FE7-458A-154A-B7FE-7FE7CF51E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DB489-5FAB-B449-ACE0-48A08C24D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8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een background texture background best stock photos | TOPpng">
            <a:extLst>
              <a:ext uri="{FF2B5EF4-FFF2-40B4-BE49-F238E27FC236}">
                <a16:creationId xmlns:a16="http://schemas.microsoft.com/office/drawing/2014/main" id="{B745DF24-2A2D-D8C6-921F-273FCADDBD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4" r="7538" b="2"/>
          <a:stretch/>
        </p:blipFill>
        <p:spPr bwMode="auto">
          <a:xfrm>
            <a:off x="20" y="584909"/>
            <a:ext cx="5718616" cy="5509675"/>
          </a:xfrm>
          <a:custGeom>
            <a:avLst/>
            <a:gdLst/>
            <a:ahLst/>
            <a:cxnLst/>
            <a:rect l="l" t="t" r="r" b="b"/>
            <a:pathLst>
              <a:path w="5718636" h="5509675">
                <a:moveTo>
                  <a:pt x="0" y="0"/>
                </a:moveTo>
                <a:lnTo>
                  <a:pt x="2672821" y="0"/>
                </a:lnTo>
                <a:lnTo>
                  <a:pt x="2673116" y="639"/>
                </a:lnTo>
                <a:lnTo>
                  <a:pt x="3175662" y="639"/>
                </a:lnTo>
                <a:lnTo>
                  <a:pt x="5718636" y="5509675"/>
                </a:lnTo>
                <a:lnTo>
                  <a:pt x="502842" y="5509675"/>
                </a:lnTo>
                <a:lnTo>
                  <a:pt x="502842" y="5509036"/>
                </a:lnTo>
                <a:lnTo>
                  <a:pt x="0" y="550903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Freeform: Shape 1030">
            <a:extLst>
              <a:ext uri="{FF2B5EF4-FFF2-40B4-BE49-F238E27FC236}">
                <a16:creationId xmlns:a16="http://schemas.microsoft.com/office/drawing/2014/main" id="{17CDB40A-75BB-4498-A20B-59C3984A3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2619" y="585526"/>
            <a:ext cx="8349381" cy="5509038"/>
          </a:xfrm>
          <a:custGeom>
            <a:avLst/>
            <a:gdLst>
              <a:gd name="connsiteX0" fmla="*/ 0 w 8349381"/>
              <a:gd name="connsiteY0" fmla="*/ 0 h 5509038"/>
              <a:gd name="connsiteX1" fmla="*/ 8349381 w 8349381"/>
              <a:gd name="connsiteY1" fmla="*/ 0 h 5509038"/>
              <a:gd name="connsiteX2" fmla="*/ 5806407 w 8349381"/>
              <a:gd name="connsiteY2" fmla="*/ 5509038 h 5509038"/>
              <a:gd name="connsiteX3" fmla="*/ 0 w 8349381"/>
              <a:gd name="connsiteY3" fmla="*/ 5509038 h 550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49381" h="5509038">
                <a:moveTo>
                  <a:pt x="0" y="0"/>
                </a:moveTo>
                <a:lnTo>
                  <a:pt x="8349381" y="0"/>
                </a:lnTo>
                <a:lnTo>
                  <a:pt x="5806407" y="5509038"/>
                </a:lnTo>
                <a:lnTo>
                  <a:pt x="0" y="5509038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endParaRPr lang="en-US">
              <a:solidFill>
                <a:schemeClr val="bg1">
                  <a:lumMod val="95000"/>
                </a:schemeClr>
              </a:solidFill>
              <a:ea typeface="Calibri"/>
              <a:cs typeface="Calibri"/>
            </a:endParaRPr>
          </a:p>
          <a:p>
            <a:pPr algn="ctr"/>
            <a:endParaRPr lang="en-US">
              <a:solidFill>
                <a:schemeClr val="bg1">
                  <a:lumMod val="9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1D554A-7098-8FA5-CD4A-004C07CEF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8765" y="4679681"/>
            <a:ext cx="5370576" cy="9111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  <a:latin typeface="Lucida Handwriting"/>
              </a:rPr>
              <a:t>Physical Education </a:t>
            </a:r>
            <a:endParaRPr lang="en-US">
              <a:solidFill>
                <a:srgbClr val="FFFFFF"/>
              </a:solidFill>
              <a:latin typeface="Lucida Handwriting" panose="03010101010101010101" pitchFamily="66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63D527-8B35-3FC2-C218-1802BF2AC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8504" y="2224406"/>
            <a:ext cx="6948308" cy="2235277"/>
          </a:xfrm>
        </p:spPr>
        <p:txBody>
          <a:bodyPr>
            <a:noAutofit/>
          </a:bodyPr>
          <a:lstStyle/>
          <a:p>
            <a:pPr algn="r"/>
            <a:r>
              <a:rPr lang="en-US" sz="5400">
                <a:solidFill>
                  <a:srgbClr val="FFFFFF"/>
                </a:solidFill>
                <a:latin typeface="Consolas"/>
                <a:cs typeface="Calibri"/>
              </a:rPr>
              <a:t>Supporting your child through the SQA Examination Process</a:t>
            </a:r>
          </a:p>
        </p:txBody>
      </p:sp>
      <p:pic>
        <p:nvPicPr>
          <p:cNvPr id="1028" name="Picture 4" descr="About Us - Lenzie Academy">
            <a:extLst>
              <a:ext uri="{FF2B5EF4-FFF2-40B4-BE49-F238E27FC236}">
                <a16:creationId xmlns:a16="http://schemas.microsoft.com/office/drawing/2014/main" id="{A6CCF548-E11F-5FD9-10BF-3A7ADDF9B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74" y="3795442"/>
            <a:ext cx="3416300" cy="2374900"/>
          </a:xfrm>
          <a:prstGeom prst="rect">
            <a:avLst/>
          </a:prstGeom>
          <a:noFill/>
          <a:effectLst>
            <a:glow>
              <a:schemeClr val="accent6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9B5157-A24B-3A84-FA83-243D95222BA6}"/>
              </a:ext>
            </a:extLst>
          </p:cNvPr>
          <p:cNvSpPr txBox="1"/>
          <p:nvPr/>
        </p:nvSpPr>
        <p:spPr>
          <a:xfrm>
            <a:off x="9852435" y="6041641"/>
            <a:ext cx="2339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#</a:t>
            </a:r>
            <a:r>
              <a:rPr lang="en-US" sz="2400" err="1"/>
              <a:t>webelieveinyou</a:t>
            </a:r>
            <a:endParaRPr lang="en-US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D9C973-1D04-7BBD-68C2-86B85C85727C}"/>
              </a:ext>
            </a:extLst>
          </p:cNvPr>
          <p:cNvSpPr txBox="1"/>
          <p:nvPr/>
        </p:nvSpPr>
        <p:spPr>
          <a:xfrm>
            <a:off x="-13109" y="6044312"/>
            <a:ext cx="596630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/>
              <a:t>| Ambition |                          | Inclusion | </a:t>
            </a:r>
          </a:p>
        </p:txBody>
      </p:sp>
    </p:spTree>
    <p:extLst>
      <p:ext uri="{BB962C8B-B14F-4D97-AF65-F5344CB8AC3E}">
        <p14:creationId xmlns:p14="http://schemas.microsoft.com/office/powerpoint/2010/main" val="1903855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21120-C2BE-81FB-7917-CB842CE58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68469-ED1C-173D-AE70-D786AD6D7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274D16-8443-F9B9-A129-8889CD26527E}"/>
              </a:ext>
            </a:extLst>
          </p:cNvPr>
          <p:cNvSpPr txBox="1"/>
          <p:nvPr/>
        </p:nvSpPr>
        <p:spPr>
          <a:xfrm>
            <a:off x="1816475" y="574767"/>
            <a:ext cx="856602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  <a:cs typeface="Calibri"/>
              </a:rPr>
              <a:t>National 5 Course Outline  </a:t>
            </a:r>
            <a:endParaRPr lang="en-US" sz="4400">
              <a:solidFill>
                <a:schemeClr val="bg1"/>
              </a:solidFill>
            </a:endParaRPr>
          </a:p>
        </p:txBody>
      </p:sp>
      <p:pic>
        <p:nvPicPr>
          <p:cNvPr id="2050" name="Picture 2" descr="Green Background Vector Art, Icons, and Graphics for Free Download">
            <a:extLst>
              <a:ext uri="{FF2B5EF4-FFF2-40B4-BE49-F238E27FC236}">
                <a16:creationId xmlns:a16="http://schemas.microsoft.com/office/drawing/2014/main" id="{AB0A879A-2DA1-59F8-BBFC-7B418A11D6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6432B5-4868-0AAE-8CC6-B98CE0BE2016}"/>
              </a:ext>
            </a:extLst>
          </p:cNvPr>
          <p:cNvSpPr txBox="1">
            <a:spLocks/>
          </p:cNvSpPr>
          <p:nvPr/>
        </p:nvSpPr>
        <p:spPr>
          <a:xfrm>
            <a:off x="538397" y="1838117"/>
            <a:ext cx="5181600" cy="4351338"/>
          </a:xfrm>
          <a:custGeom>
            <a:avLst/>
            <a:gdLst>
              <a:gd name="connsiteX0" fmla="*/ 0 w 5181600"/>
              <a:gd name="connsiteY0" fmla="*/ 0 h 4351338"/>
              <a:gd name="connsiteX1" fmla="*/ 647700 w 5181600"/>
              <a:gd name="connsiteY1" fmla="*/ 0 h 4351338"/>
              <a:gd name="connsiteX2" fmla="*/ 1347216 w 5181600"/>
              <a:gd name="connsiteY2" fmla="*/ 0 h 4351338"/>
              <a:gd name="connsiteX3" fmla="*/ 1891284 w 5181600"/>
              <a:gd name="connsiteY3" fmla="*/ 0 h 4351338"/>
              <a:gd name="connsiteX4" fmla="*/ 2435352 w 5181600"/>
              <a:gd name="connsiteY4" fmla="*/ 0 h 4351338"/>
              <a:gd name="connsiteX5" fmla="*/ 2979420 w 5181600"/>
              <a:gd name="connsiteY5" fmla="*/ 0 h 4351338"/>
              <a:gd name="connsiteX6" fmla="*/ 3575304 w 5181600"/>
              <a:gd name="connsiteY6" fmla="*/ 0 h 4351338"/>
              <a:gd name="connsiteX7" fmla="*/ 4223004 w 5181600"/>
              <a:gd name="connsiteY7" fmla="*/ 0 h 4351338"/>
              <a:gd name="connsiteX8" fmla="*/ 5181600 w 5181600"/>
              <a:gd name="connsiteY8" fmla="*/ 0 h 4351338"/>
              <a:gd name="connsiteX9" fmla="*/ 5181600 w 5181600"/>
              <a:gd name="connsiteY9" fmla="*/ 665133 h 4351338"/>
              <a:gd name="connsiteX10" fmla="*/ 5181600 w 5181600"/>
              <a:gd name="connsiteY10" fmla="*/ 1330266 h 4351338"/>
              <a:gd name="connsiteX11" fmla="*/ 5181600 w 5181600"/>
              <a:gd name="connsiteY11" fmla="*/ 1995399 h 4351338"/>
              <a:gd name="connsiteX12" fmla="*/ 5181600 w 5181600"/>
              <a:gd name="connsiteY12" fmla="*/ 2573506 h 4351338"/>
              <a:gd name="connsiteX13" fmla="*/ 5181600 w 5181600"/>
              <a:gd name="connsiteY13" fmla="*/ 3282152 h 4351338"/>
              <a:gd name="connsiteX14" fmla="*/ 5181600 w 5181600"/>
              <a:gd name="connsiteY14" fmla="*/ 3816745 h 4351338"/>
              <a:gd name="connsiteX15" fmla="*/ 5181600 w 5181600"/>
              <a:gd name="connsiteY15" fmla="*/ 4351338 h 4351338"/>
              <a:gd name="connsiteX16" fmla="*/ 4637532 w 5181600"/>
              <a:gd name="connsiteY16" fmla="*/ 4351338 h 4351338"/>
              <a:gd name="connsiteX17" fmla="*/ 4145280 w 5181600"/>
              <a:gd name="connsiteY17" fmla="*/ 4351338 h 4351338"/>
              <a:gd name="connsiteX18" fmla="*/ 3601212 w 5181600"/>
              <a:gd name="connsiteY18" fmla="*/ 4351338 h 4351338"/>
              <a:gd name="connsiteX19" fmla="*/ 3057144 w 5181600"/>
              <a:gd name="connsiteY19" fmla="*/ 4351338 h 4351338"/>
              <a:gd name="connsiteX20" fmla="*/ 2305812 w 5181600"/>
              <a:gd name="connsiteY20" fmla="*/ 4351338 h 4351338"/>
              <a:gd name="connsiteX21" fmla="*/ 1761744 w 5181600"/>
              <a:gd name="connsiteY21" fmla="*/ 4351338 h 4351338"/>
              <a:gd name="connsiteX22" fmla="*/ 1165860 w 5181600"/>
              <a:gd name="connsiteY22" fmla="*/ 4351338 h 4351338"/>
              <a:gd name="connsiteX23" fmla="*/ 0 w 5181600"/>
              <a:gd name="connsiteY23" fmla="*/ 4351338 h 4351338"/>
              <a:gd name="connsiteX24" fmla="*/ 0 w 5181600"/>
              <a:gd name="connsiteY24" fmla="*/ 3860258 h 4351338"/>
              <a:gd name="connsiteX25" fmla="*/ 0 w 5181600"/>
              <a:gd name="connsiteY25" fmla="*/ 3325665 h 4351338"/>
              <a:gd name="connsiteX26" fmla="*/ 0 w 5181600"/>
              <a:gd name="connsiteY26" fmla="*/ 2834586 h 4351338"/>
              <a:gd name="connsiteX27" fmla="*/ 0 w 5181600"/>
              <a:gd name="connsiteY27" fmla="*/ 2212966 h 4351338"/>
              <a:gd name="connsiteX28" fmla="*/ 0 w 5181600"/>
              <a:gd name="connsiteY28" fmla="*/ 1721887 h 4351338"/>
              <a:gd name="connsiteX29" fmla="*/ 0 w 5181600"/>
              <a:gd name="connsiteY29" fmla="*/ 1143780 h 4351338"/>
              <a:gd name="connsiteX30" fmla="*/ 0 w 5181600"/>
              <a:gd name="connsiteY30" fmla="*/ 652701 h 4351338"/>
              <a:gd name="connsiteX31" fmla="*/ 0 w 5181600"/>
              <a:gd name="connsiteY31" fmla="*/ 0 h 4351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181600" h="4351338" fill="none" extrusionOk="0">
                <a:moveTo>
                  <a:pt x="0" y="0"/>
                </a:moveTo>
                <a:cubicBezTo>
                  <a:pt x="305650" y="-18651"/>
                  <a:pt x="485192" y="-18338"/>
                  <a:pt x="647700" y="0"/>
                </a:cubicBezTo>
                <a:cubicBezTo>
                  <a:pt x="810208" y="18338"/>
                  <a:pt x="1101995" y="-22037"/>
                  <a:pt x="1347216" y="0"/>
                </a:cubicBezTo>
                <a:cubicBezTo>
                  <a:pt x="1592437" y="22037"/>
                  <a:pt x="1775638" y="-10422"/>
                  <a:pt x="1891284" y="0"/>
                </a:cubicBezTo>
                <a:cubicBezTo>
                  <a:pt x="2006930" y="10422"/>
                  <a:pt x="2193653" y="22926"/>
                  <a:pt x="2435352" y="0"/>
                </a:cubicBezTo>
                <a:cubicBezTo>
                  <a:pt x="2677051" y="-22926"/>
                  <a:pt x="2843038" y="5727"/>
                  <a:pt x="2979420" y="0"/>
                </a:cubicBezTo>
                <a:cubicBezTo>
                  <a:pt x="3115802" y="-5727"/>
                  <a:pt x="3400349" y="5059"/>
                  <a:pt x="3575304" y="0"/>
                </a:cubicBezTo>
                <a:cubicBezTo>
                  <a:pt x="3750259" y="-5059"/>
                  <a:pt x="3914658" y="-23223"/>
                  <a:pt x="4223004" y="0"/>
                </a:cubicBezTo>
                <a:cubicBezTo>
                  <a:pt x="4531350" y="23223"/>
                  <a:pt x="4866163" y="21058"/>
                  <a:pt x="5181600" y="0"/>
                </a:cubicBezTo>
                <a:cubicBezTo>
                  <a:pt x="5203686" y="275894"/>
                  <a:pt x="5157548" y="424692"/>
                  <a:pt x="5181600" y="665133"/>
                </a:cubicBezTo>
                <a:cubicBezTo>
                  <a:pt x="5205652" y="905574"/>
                  <a:pt x="5185989" y="1008434"/>
                  <a:pt x="5181600" y="1330266"/>
                </a:cubicBezTo>
                <a:cubicBezTo>
                  <a:pt x="5177211" y="1652098"/>
                  <a:pt x="5200136" y="1724719"/>
                  <a:pt x="5181600" y="1995399"/>
                </a:cubicBezTo>
                <a:cubicBezTo>
                  <a:pt x="5163064" y="2266079"/>
                  <a:pt x="5190116" y="2291081"/>
                  <a:pt x="5181600" y="2573506"/>
                </a:cubicBezTo>
                <a:cubicBezTo>
                  <a:pt x="5173084" y="2855931"/>
                  <a:pt x="5213134" y="2948569"/>
                  <a:pt x="5181600" y="3282152"/>
                </a:cubicBezTo>
                <a:cubicBezTo>
                  <a:pt x="5150066" y="3615735"/>
                  <a:pt x="5199373" y="3657472"/>
                  <a:pt x="5181600" y="3816745"/>
                </a:cubicBezTo>
                <a:cubicBezTo>
                  <a:pt x="5163827" y="3976018"/>
                  <a:pt x="5201351" y="4087944"/>
                  <a:pt x="5181600" y="4351338"/>
                </a:cubicBezTo>
                <a:cubicBezTo>
                  <a:pt x="5054571" y="4352857"/>
                  <a:pt x="4864684" y="4355572"/>
                  <a:pt x="4637532" y="4351338"/>
                </a:cubicBezTo>
                <a:cubicBezTo>
                  <a:pt x="4410380" y="4347104"/>
                  <a:pt x="4289291" y="4362929"/>
                  <a:pt x="4145280" y="4351338"/>
                </a:cubicBezTo>
                <a:cubicBezTo>
                  <a:pt x="4001269" y="4339747"/>
                  <a:pt x="3808689" y="4363231"/>
                  <a:pt x="3601212" y="4351338"/>
                </a:cubicBezTo>
                <a:cubicBezTo>
                  <a:pt x="3393735" y="4339445"/>
                  <a:pt x="3174738" y="4360154"/>
                  <a:pt x="3057144" y="4351338"/>
                </a:cubicBezTo>
                <a:cubicBezTo>
                  <a:pt x="2939550" y="4342522"/>
                  <a:pt x="2591969" y="4365704"/>
                  <a:pt x="2305812" y="4351338"/>
                </a:cubicBezTo>
                <a:cubicBezTo>
                  <a:pt x="2019655" y="4336972"/>
                  <a:pt x="1984966" y="4362996"/>
                  <a:pt x="1761744" y="4351338"/>
                </a:cubicBezTo>
                <a:cubicBezTo>
                  <a:pt x="1538522" y="4339680"/>
                  <a:pt x="1388791" y="4323103"/>
                  <a:pt x="1165860" y="4351338"/>
                </a:cubicBezTo>
                <a:cubicBezTo>
                  <a:pt x="942929" y="4379573"/>
                  <a:pt x="321227" y="4358678"/>
                  <a:pt x="0" y="4351338"/>
                </a:cubicBezTo>
                <a:cubicBezTo>
                  <a:pt x="-16915" y="4190388"/>
                  <a:pt x="-16964" y="4043716"/>
                  <a:pt x="0" y="3860258"/>
                </a:cubicBezTo>
                <a:cubicBezTo>
                  <a:pt x="16964" y="3676800"/>
                  <a:pt x="-7856" y="3465025"/>
                  <a:pt x="0" y="3325665"/>
                </a:cubicBezTo>
                <a:cubicBezTo>
                  <a:pt x="7856" y="3186305"/>
                  <a:pt x="22604" y="2966933"/>
                  <a:pt x="0" y="2834586"/>
                </a:cubicBezTo>
                <a:cubicBezTo>
                  <a:pt x="-22604" y="2702239"/>
                  <a:pt x="10482" y="2379724"/>
                  <a:pt x="0" y="2212966"/>
                </a:cubicBezTo>
                <a:cubicBezTo>
                  <a:pt x="-10482" y="2046208"/>
                  <a:pt x="17584" y="1841314"/>
                  <a:pt x="0" y="1721887"/>
                </a:cubicBezTo>
                <a:cubicBezTo>
                  <a:pt x="-17584" y="1602460"/>
                  <a:pt x="14944" y="1355218"/>
                  <a:pt x="0" y="1143780"/>
                </a:cubicBezTo>
                <a:cubicBezTo>
                  <a:pt x="-14944" y="932342"/>
                  <a:pt x="18787" y="833456"/>
                  <a:pt x="0" y="652701"/>
                </a:cubicBezTo>
                <a:cubicBezTo>
                  <a:pt x="-18787" y="471946"/>
                  <a:pt x="25845" y="176695"/>
                  <a:pt x="0" y="0"/>
                </a:cubicBezTo>
                <a:close/>
              </a:path>
              <a:path w="5181600" h="4351338" stroke="0" extrusionOk="0">
                <a:moveTo>
                  <a:pt x="0" y="0"/>
                </a:moveTo>
                <a:cubicBezTo>
                  <a:pt x="321023" y="9988"/>
                  <a:pt x="494884" y="-17735"/>
                  <a:pt x="751332" y="0"/>
                </a:cubicBezTo>
                <a:cubicBezTo>
                  <a:pt x="1007780" y="17735"/>
                  <a:pt x="1262166" y="14894"/>
                  <a:pt x="1450848" y="0"/>
                </a:cubicBezTo>
                <a:cubicBezTo>
                  <a:pt x="1639530" y="-14894"/>
                  <a:pt x="1877607" y="-18925"/>
                  <a:pt x="1994916" y="0"/>
                </a:cubicBezTo>
                <a:cubicBezTo>
                  <a:pt x="2112225" y="18925"/>
                  <a:pt x="2403749" y="-11207"/>
                  <a:pt x="2694432" y="0"/>
                </a:cubicBezTo>
                <a:cubicBezTo>
                  <a:pt x="2985115" y="11207"/>
                  <a:pt x="3147143" y="12061"/>
                  <a:pt x="3290316" y="0"/>
                </a:cubicBezTo>
                <a:cubicBezTo>
                  <a:pt x="3433489" y="-12061"/>
                  <a:pt x="3738839" y="-20943"/>
                  <a:pt x="3886200" y="0"/>
                </a:cubicBezTo>
                <a:cubicBezTo>
                  <a:pt x="4033561" y="20943"/>
                  <a:pt x="4310031" y="-13629"/>
                  <a:pt x="4533900" y="0"/>
                </a:cubicBezTo>
                <a:cubicBezTo>
                  <a:pt x="4757769" y="13629"/>
                  <a:pt x="4920562" y="7580"/>
                  <a:pt x="5181600" y="0"/>
                </a:cubicBezTo>
                <a:cubicBezTo>
                  <a:pt x="5156619" y="205102"/>
                  <a:pt x="5180012" y="306679"/>
                  <a:pt x="5181600" y="578106"/>
                </a:cubicBezTo>
                <a:cubicBezTo>
                  <a:pt x="5183188" y="849533"/>
                  <a:pt x="5179054" y="898820"/>
                  <a:pt x="5181600" y="1199726"/>
                </a:cubicBezTo>
                <a:cubicBezTo>
                  <a:pt x="5184146" y="1500632"/>
                  <a:pt x="5178821" y="1623717"/>
                  <a:pt x="5181600" y="1734319"/>
                </a:cubicBezTo>
                <a:cubicBezTo>
                  <a:pt x="5184379" y="1844921"/>
                  <a:pt x="5173691" y="2157677"/>
                  <a:pt x="5181600" y="2442965"/>
                </a:cubicBezTo>
                <a:cubicBezTo>
                  <a:pt x="5189509" y="2728253"/>
                  <a:pt x="5151351" y="2813081"/>
                  <a:pt x="5181600" y="3064585"/>
                </a:cubicBezTo>
                <a:cubicBezTo>
                  <a:pt x="5211849" y="3316089"/>
                  <a:pt x="5205697" y="3571747"/>
                  <a:pt x="5181600" y="3729718"/>
                </a:cubicBezTo>
                <a:cubicBezTo>
                  <a:pt x="5157503" y="3887689"/>
                  <a:pt x="5211687" y="4158718"/>
                  <a:pt x="5181600" y="4351338"/>
                </a:cubicBezTo>
                <a:cubicBezTo>
                  <a:pt x="5020678" y="4369101"/>
                  <a:pt x="4902408" y="4335844"/>
                  <a:pt x="4689348" y="4351338"/>
                </a:cubicBezTo>
                <a:cubicBezTo>
                  <a:pt x="4476288" y="4366832"/>
                  <a:pt x="4317462" y="4362924"/>
                  <a:pt x="4197096" y="4351338"/>
                </a:cubicBezTo>
                <a:cubicBezTo>
                  <a:pt x="4076730" y="4339752"/>
                  <a:pt x="3754619" y="4329047"/>
                  <a:pt x="3549396" y="4351338"/>
                </a:cubicBezTo>
                <a:cubicBezTo>
                  <a:pt x="3344173" y="4373629"/>
                  <a:pt x="3010149" y="4325249"/>
                  <a:pt x="2798064" y="4351338"/>
                </a:cubicBezTo>
                <a:cubicBezTo>
                  <a:pt x="2585979" y="4377427"/>
                  <a:pt x="2493875" y="4352211"/>
                  <a:pt x="2305812" y="4351338"/>
                </a:cubicBezTo>
                <a:cubicBezTo>
                  <a:pt x="2117749" y="4350465"/>
                  <a:pt x="1900713" y="4344500"/>
                  <a:pt x="1606296" y="4351338"/>
                </a:cubicBezTo>
                <a:cubicBezTo>
                  <a:pt x="1311879" y="4358176"/>
                  <a:pt x="1189229" y="4342960"/>
                  <a:pt x="1062228" y="4351338"/>
                </a:cubicBezTo>
                <a:cubicBezTo>
                  <a:pt x="935227" y="4359716"/>
                  <a:pt x="706781" y="4330473"/>
                  <a:pt x="569976" y="4351338"/>
                </a:cubicBezTo>
                <a:cubicBezTo>
                  <a:pt x="433171" y="4372203"/>
                  <a:pt x="226015" y="4359396"/>
                  <a:pt x="0" y="4351338"/>
                </a:cubicBezTo>
                <a:cubicBezTo>
                  <a:pt x="-25694" y="4152410"/>
                  <a:pt x="3786" y="3918187"/>
                  <a:pt x="0" y="3729718"/>
                </a:cubicBezTo>
                <a:cubicBezTo>
                  <a:pt x="-3786" y="3541249"/>
                  <a:pt x="-13526" y="3312463"/>
                  <a:pt x="0" y="3195125"/>
                </a:cubicBezTo>
                <a:cubicBezTo>
                  <a:pt x="13526" y="3077787"/>
                  <a:pt x="17995" y="2699413"/>
                  <a:pt x="0" y="2529992"/>
                </a:cubicBezTo>
                <a:cubicBezTo>
                  <a:pt x="-17995" y="2360571"/>
                  <a:pt x="-721" y="2130074"/>
                  <a:pt x="0" y="1995399"/>
                </a:cubicBezTo>
                <a:cubicBezTo>
                  <a:pt x="721" y="1860724"/>
                  <a:pt x="25098" y="1720391"/>
                  <a:pt x="0" y="1460806"/>
                </a:cubicBezTo>
                <a:cubicBezTo>
                  <a:pt x="-25098" y="1201221"/>
                  <a:pt x="26599" y="1051147"/>
                  <a:pt x="0" y="795673"/>
                </a:cubicBezTo>
                <a:cubicBezTo>
                  <a:pt x="-26599" y="540199"/>
                  <a:pt x="2869" y="363004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081660032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Consolas"/>
              </a:rPr>
              <a:t>Portfolio (50%)</a:t>
            </a:r>
            <a:endParaRPr lang="en-US" dirty="0">
              <a:solidFill>
                <a:schemeClr val="bg1"/>
              </a:solidFill>
              <a:latin typeface="Calibri" panose="020F0502020204030204"/>
              <a:cs typeface="Calibri"/>
            </a:endParaRPr>
          </a:p>
          <a:p>
            <a:pPr marL="0" indent="0" algn="ctr">
              <a:buNone/>
            </a:pPr>
            <a:endParaRPr lang="en-US">
              <a:solidFill>
                <a:schemeClr val="bg1"/>
              </a:solidFill>
              <a:latin typeface="Consolas"/>
            </a:endParaRPr>
          </a:p>
          <a:p>
            <a:r>
              <a:rPr lang="en-US" dirty="0">
                <a:solidFill>
                  <a:schemeClr val="bg1"/>
                </a:solidFill>
                <a:latin typeface="Consolas"/>
              </a:rPr>
              <a:t>Course Assessment </a:t>
            </a:r>
            <a:endParaRPr lang="en-US" dirty="0">
              <a:solidFill>
                <a:schemeClr val="bg1"/>
              </a:solidFill>
              <a:ea typeface="Calibri" panose="020F0502020204030204"/>
              <a:cs typeface="Calibri"/>
            </a:endParaRPr>
          </a:p>
          <a:p>
            <a:pPr>
              <a:buFont typeface="Arial" panose="02070309020205020404" pitchFamily="49" charset="0"/>
              <a:buChar char="•"/>
            </a:pPr>
            <a:endParaRPr lang="en-US">
              <a:solidFill>
                <a:schemeClr val="bg1"/>
              </a:solidFill>
              <a:latin typeface="Consolas"/>
            </a:endParaRPr>
          </a:p>
          <a:p>
            <a:pPr>
              <a:buFont typeface="Arial" panose="02070309020205020404" pitchFamily="49" charset="0"/>
              <a:buChar char="•"/>
            </a:pPr>
            <a:r>
              <a:rPr lang="en-US" dirty="0">
                <a:solidFill>
                  <a:schemeClr val="bg1"/>
                </a:solidFill>
                <a:latin typeface="Consolas"/>
              </a:rPr>
              <a:t>3 sections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>
              <a:solidFill>
                <a:schemeClr val="bg1"/>
              </a:solidFill>
              <a:latin typeface="Consolas"/>
            </a:endParaRPr>
          </a:p>
          <a:p>
            <a:pPr>
              <a:buFont typeface="Arial" panose="02070309020205020404" pitchFamily="49" charset="0"/>
              <a:buChar char="•"/>
            </a:pPr>
            <a:r>
              <a:rPr lang="en-US" dirty="0">
                <a:solidFill>
                  <a:schemeClr val="bg1"/>
                </a:solidFill>
                <a:latin typeface="Consolas"/>
              </a:rPr>
              <a:t>Worth 60 marks</a:t>
            </a:r>
            <a:endParaRPr lang="en-US" dirty="0">
              <a:solidFill>
                <a:schemeClr val="bg1"/>
              </a:solidFill>
              <a:latin typeface="Segoe Print" panose="02000800000000000000" pitchFamily="2" charset="0"/>
            </a:endParaRPr>
          </a:p>
          <a:p>
            <a:pPr>
              <a:buFont typeface="Arial" panose="02070309020205020404" pitchFamily="49" charset="0"/>
              <a:buChar char="•"/>
            </a:pPr>
            <a:endParaRPr lang="en-US" dirty="0">
              <a:latin typeface="Segoe Print" panose="02000800000000000000" pitchFamily="2" charset="0"/>
            </a:endParaRPr>
          </a:p>
          <a:p>
            <a:pPr>
              <a:buFont typeface="Arial" panose="02070309020205020404" pitchFamily="49" charset="0"/>
              <a:buChar char="•"/>
            </a:pPr>
            <a:r>
              <a:rPr lang="en-US" dirty="0">
                <a:solidFill>
                  <a:schemeClr val="bg1"/>
                </a:solidFill>
                <a:latin typeface="Consolas"/>
              </a:rPr>
              <a:t>Section 1 Exam Style</a:t>
            </a:r>
            <a:endParaRPr lang="en-US">
              <a:solidFill>
                <a:schemeClr val="bg1"/>
              </a:solidFill>
              <a:latin typeface="Consola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50B095E-A8FF-F382-B5FD-9ECFBB8CFAC3}"/>
              </a:ext>
            </a:extLst>
          </p:cNvPr>
          <p:cNvSpPr txBox="1">
            <a:spLocks/>
          </p:cNvSpPr>
          <p:nvPr/>
        </p:nvSpPr>
        <p:spPr>
          <a:xfrm>
            <a:off x="6349583" y="1815631"/>
            <a:ext cx="5181600" cy="4351338"/>
          </a:xfrm>
          <a:custGeom>
            <a:avLst/>
            <a:gdLst>
              <a:gd name="connsiteX0" fmla="*/ 0 w 5181600"/>
              <a:gd name="connsiteY0" fmla="*/ 0 h 4351338"/>
              <a:gd name="connsiteX1" fmla="*/ 647700 w 5181600"/>
              <a:gd name="connsiteY1" fmla="*/ 0 h 4351338"/>
              <a:gd name="connsiteX2" fmla="*/ 1347216 w 5181600"/>
              <a:gd name="connsiteY2" fmla="*/ 0 h 4351338"/>
              <a:gd name="connsiteX3" fmla="*/ 1891284 w 5181600"/>
              <a:gd name="connsiteY3" fmla="*/ 0 h 4351338"/>
              <a:gd name="connsiteX4" fmla="*/ 2435352 w 5181600"/>
              <a:gd name="connsiteY4" fmla="*/ 0 h 4351338"/>
              <a:gd name="connsiteX5" fmla="*/ 2979420 w 5181600"/>
              <a:gd name="connsiteY5" fmla="*/ 0 h 4351338"/>
              <a:gd name="connsiteX6" fmla="*/ 3575304 w 5181600"/>
              <a:gd name="connsiteY6" fmla="*/ 0 h 4351338"/>
              <a:gd name="connsiteX7" fmla="*/ 4223004 w 5181600"/>
              <a:gd name="connsiteY7" fmla="*/ 0 h 4351338"/>
              <a:gd name="connsiteX8" fmla="*/ 5181600 w 5181600"/>
              <a:gd name="connsiteY8" fmla="*/ 0 h 4351338"/>
              <a:gd name="connsiteX9" fmla="*/ 5181600 w 5181600"/>
              <a:gd name="connsiteY9" fmla="*/ 665133 h 4351338"/>
              <a:gd name="connsiteX10" fmla="*/ 5181600 w 5181600"/>
              <a:gd name="connsiteY10" fmla="*/ 1330266 h 4351338"/>
              <a:gd name="connsiteX11" fmla="*/ 5181600 w 5181600"/>
              <a:gd name="connsiteY11" fmla="*/ 1995399 h 4351338"/>
              <a:gd name="connsiteX12" fmla="*/ 5181600 w 5181600"/>
              <a:gd name="connsiteY12" fmla="*/ 2573506 h 4351338"/>
              <a:gd name="connsiteX13" fmla="*/ 5181600 w 5181600"/>
              <a:gd name="connsiteY13" fmla="*/ 3282152 h 4351338"/>
              <a:gd name="connsiteX14" fmla="*/ 5181600 w 5181600"/>
              <a:gd name="connsiteY14" fmla="*/ 3816745 h 4351338"/>
              <a:gd name="connsiteX15" fmla="*/ 5181600 w 5181600"/>
              <a:gd name="connsiteY15" fmla="*/ 4351338 h 4351338"/>
              <a:gd name="connsiteX16" fmla="*/ 4637532 w 5181600"/>
              <a:gd name="connsiteY16" fmla="*/ 4351338 h 4351338"/>
              <a:gd name="connsiteX17" fmla="*/ 4145280 w 5181600"/>
              <a:gd name="connsiteY17" fmla="*/ 4351338 h 4351338"/>
              <a:gd name="connsiteX18" fmla="*/ 3601212 w 5181600"/>
              <a:gd name="connsiteY18" fmla="*/ 4351338 h 4351338"/>
              <a:gd name="connsiteX19" fmla="*/ 3057144 w 5181600"/>
              <a:gd name="connsiteY19" fmla="*/ 4351338 h 4351338"/>
              <a:gd name="connsiteX20" fmla="*/ 2305812 w 5181600"/>
              <a:gd name="connsiteY20" fmla="*/ 4351338 h 4351338"/>
              <a:gd name="connsiteX21" fmla="*/ 1761744 w 5181600"/>
              <a:gd name="connsiteY21" fmla="*/ 4351338 h 4351338"/>
              <a:gd name="connsiteX22" fmla="*/ 1165860 w 5181600"/>
              <a:gd name="connsiteY22" fmla="*/ 4351338 h 4351338"/>
              <a:gd name="connsiteX23" fmla="*/ 0 w 5181600"/>
              <a:gd name="connsiteY23" fmla="*/ 4351338 h 4351338"/>
              <a:gd name="connsiteX24" fmla="*/ 0 w 5181600"/>
              <a:gd name="connsiteY24" fmla="*/ 3860258 h 4351338"/>
              <a:gd name="connsiteX25" fmla="*/ 0 w 5181600"/>
              <a:gd name="connsiteY25" fmla="*/ 3325665 h 4351338"/>
              <a:gd name="connsiteX26" fmla="*/ 0 w 5181600"/>
              <a:gd name="connsiteY26" fmla="*/ 2834586 h 4351338"/>
              <a:gd name="connsiteX27" fmla="*/ 0 w 5181600"/>
              <a:gd name="connsiteY27" fmla="*/ 2212966 h 4351338"/>
              <a:gd name="connsiteX28" fmla="*/ 0 w 5181600"/>
              <a:gd name="connsiteY28" fmla="*/ 1721887 h 4351338"/>
              <a:gd name="connsiteX29" fmla="*/ 0 w 5181600"/>
              <a:gd name="connsiteY29" fmla="*/ 1143780 h 4351338"/>
              <a:gd name="connsiteX30" fmla="*/ 0 w 5181600"/>
              <a:gd name="connsiteY30" fmla="*/ 652701 h 4351338"/>
              <a:gd name="connsiteX31" fmla="*/ 0 w 5181600"/>
              <a:gd name="connsiteY31" fmla="*/ 0 h 4351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181600" h="4351338" fill="none" extrusionOk="0">
                <a:moveTo>
                  <a:pt x="0" y="0"/>
                </a:moveTo>
                <a:cubicBezTo>
                  <a:pt x="305650" y="-18651"/>
                  <a:pt x="485192" y="-18338"/>
                  <a:pt x="647700" y="0"/>
                </a:cubicBezTo>
                <a:cubicBezTo>
                  <a:pt x="810208" y="18338"/>
                  <a:pt x="1101995" y="-22037"/>
                  <a:pt x="1347216" y="0"/>
                </a:cubicBezTo>
                <a:cubicBezTo>
                  <a:pt x="1592437" y="22037"/>
                  <a:pt x="1775638" y="-10422"/>
                  <a:pt x="1891284" y="0"/>
                </a:cubicBezTo>
                <a:cubicBezTo>
                  <a:pt x="2006930" y="10422"/>
                  <a:pt x="2193653" y="22926"/>
                  <a:pt x="2435352" y="0"/>
                </a:cubicBezTo>
                <a:cubicBezTo>
                  <a:pt x="2677051" y="-22926"/>
                  <a:pt x="2843038" y="5727"/>
                  <a:pt x="2979420" y="0"/>
                </a:cubicBezTo>
                <a:cubicBezTo>
                  <a:pt x="3115802" y="-5727"/>
                  <a:pt x="3400349" y="5059"/>
                  <a:pt x="3575304" y="0"/>
                </a:cubicBezTo>
                <a:cubicBezTo>
                  <a:pt x="3750259" y="-5059"/>
                  <a:pt x="3914658" y="-23223"/>
                  <a:pt x="4223004" y="0"/>
                </a:cubicBezTo>
                <a:cubicBezTo>
                  <a:pt x="4531350" y="23223"/>
                  <a:pt x="4866163" y="21058"/>
                  <a:pt x="5181600" y="0"/>
                </a:cubicBezTo>
                <a:cubicBezTo>
                  <a:pt x="5203686" y="275894"/>
                  <a:pt x="5157548" y="424692"/>
                  <a:pt x="5181600" y="665133"/>
                </a:cubicBezTo>
                <a:cubicBezTo>
                  <a:pt x="5205652" y="905574"/>
                  <a:pt x="5185989" y="1008434"/>
                  <a:pt x="5181600" y="1330266"/>
                </a:cubicBezTo>
                <a:cubicBezTo>
                  <a:pt x="5177211" y="1652098"/>
                  <a:pt x="5200136" y="1724719"/>
                  <a:pt x="5181600" y="1995399"/>
                </a:cubicBezTo>
                <a:cubicBezTo>
                  <a:pt x="5163064" y="2266079"/>
                  <a:pt x="5190116" y="2291081"/>
                  <a:pt x="5181600" y="2573506"/>
                </a:cubicBezTo>
                <a:cubicBezTo>
                  <a:pt x="5173084" y="2855931"/>
                  <a:pt x="5213134" y="2948569"/>
                  <a:pt x="5181600" y="3282152"/>
                </a:cubicBezTo>
                <a:cubicBezTo>
                  <a:pt x="5150066" y="3615735"/>
                  <a:pt x="5199373" y="3657472"/>
                  <a:pt x="5181600" y="3816745"/>
                </a:cubicBezTo>
                <a:cubicBezTo>
                  <a:pt x="5163827" y="3976018"/>
                  <a:pt x="5201351" y="4087944"/>
                  <a:pt x="5181600" y="4351338"/>
                </a:cubicBezTo>
                <a:cubicBezTo>
                  <a:pt x="5054571" y="4352857"/>
                  <a:pt x="4864684" y="4355572"/>
                  <a:pt x="4637532" y="4351338"/>
                </a:cubicBezTo>
                <a:cubicBezTo>
                  <a:pt x="4410380" y="4347104"/>
                  <a:pt x="4289291" y="4362929"/>
                  <a:pt x="4145280" y="4351338"/>
                </a:cubicBezTo>
                <a:cubicBezTo>
                  <a:pt x="4001269" y="4339747"/>
                  <a:pt x="3808689" y="4363231"/>
                  <a:pt x="3601212" y="4351338"/>
                </a:cubicBezTo>
                <a:cubicBezTo>
                  <a:pt x="3393735" y="4339445"/>
                  <a:pt x="3174738" y="4360154"/>
                  <a:pt x="3057144" y="4351338"/>
                </a:cubicBezTo>
                <a:cubicBezTo>
                  <a:pt x="2939550" y="4342522"/>
                  <a:pt x="2591969" y="4365704"/>
                  <a:pt x="2305812" y="4351338"/>
                </a:cubicBezTo>
                <a:cubicBezTo>
                  <a:pt x="2019655" y="4336972"/>
                  <a:pt x="1984966" y="4362996"/>
                  <a:pt x="1761744" y="4351338"/>
                </a:cubicBezTo>
                <a:cubicBezTo>
                  <a:pt x="1538522" y="4339680"/>
                  <a:pt x="1388791" y="4323103"/>
                  <a:pt x="1165860" y="4351338"/>
                </a:cubicBezTo>
                <a:cubicBezTo>
                  <a:pt x="942929" y="4379573"/>
                  <a:pt x="321227" y="4358678"/>
                  <a:pt x="0" y="4351338"/>
                </a:cubicBezTo>
                <a:cubicBezTo>
                  <a:pt x="-16915" y="4190388"/>
                  <a:pt x="-16964" y="4043716"/>
                  <a:pt x="0" y="3860258"/>
                </a:cubicBezTo>
                <a:cubicBezTo>
                  <a:pt x="16964" y="3676800"/>
                  <a:pt x="-7856" y="3465025"/>
                  <a:pt x="0" y="3325665"/>
                </a:cubicBezTo>
                <a:cubicBezTo>
                  <a:pt x="7856" y="3186305"/>
                  <a:pt x="22604" y="2966933"/>
                  <a:pt x="0" y="2834586"/>
                </a:cubicBezTo>
                <a:cubicBezTo>
                  <a:pt x="-22604" y="2702239"/>
                  <a:pt x="10482" y="2379724"/>
                  <a:pt x="0" y="2212966"/>
                </a:cubicBezTo>
                <a:cubicBezTo>
                  <a:pt x="-10482" y="2046208"/>
                  <a:pt x="17584" y="1841314"/>
                  <a:pt x="0" y="1721887"/>
                </a:cubicBezTo>
                <a:cubicBezTo>
                  <a:pt x="-17584" y="1602460"/>
                  <a:pt x="14944" y="1355218"/>
                  <a:pt x="0" y="1143780"/>
                </a:cubicBezTo>
                <a:cubicBezTo>
                  <a:pt x="-14944" y="932342"/>
                  <a:pt x="18787" y="833456"/>
                  <a:pt x="0" y="652701"/>
                </a:cubicBezTo>
                <a:cubicBezTo>
                  <a:pt x="-18787" y="471946"/>
                  <a:pt x="25845" y="176695"/>
                  <a:pt x="0" y="0"/>
                </a:cubicBezTo>
                <a:close/>
              </a:path>
              <a:path w="5181600" h="4351338" stroke="0" extrusionOk="0">
                <a:moveTo>
                  <a:pt x="0" y="0"/>
                </a:moveTo>
                <a:cubicBezTo>
                  <a:pt x="321023" y="9988"/>
                  <a:pt x="494884" y="-17735"/>
                  <a:pt x="751332" y="0"/>
                </a:cubicBezTo>
                <a:cubicBezTo>
                  <a:pt x="1007780" y="17735"/>
                  <a:pt x="1262166" y="14894"/>
                  <a:pt x="1450848" y="0"/>
                </a:cubicBezTo>
                <a:cubicBezTo>
                  <a:pt x="1639530" y="-14894"/>
                  <a:pt x="1877607" y="-18925"/>
                  <a:pt x="1994916" y="0"/>
                </a:cubicBezTo>
                <a:cubicBezTo>
                  <a:pt x="2112225" y="18925"/>
                  <a:pt x="2403749" y="-11207"/>
                  <a:pt x="2694432" y="0"/>
                </a:cubicBezTo>
                <a:cubicBezTo>
                  <a:pt x="2985115" y="11207"/>
                  <a:pt x="3147143" y="12061"/>
                  <a:pt x="3290316" y="0"/>
                </a:cubicBezTo>
                <a:cubicBezTo>
                  <a:pt x="3433489" y="-12061"/>
                  <a:pt x="3738839" y="-20943"/>
                  <a:pt x="3886200" y="0"/>
                </a:cubicBezTo>
                <a:cubicBezTo>
                  <a:pt x="4033561" y="20943"/>
                  <a:pt x="4310031" y="-13629"/>
                  <a:pt x="4533900" y="0"/>
                </a:cubicBezTo>
                <a:cubicBezTo>
                  <a:pt x="4757769" y="13629"/>
                  <a:pt x="4920562" y="7580"/>
                  <a:pt x="5181600" y="0"/>
                </a:cubicBezTo>
                <a:cubicBezTo>
                  <a:pt x="5156619" y="205102"/>
                  <a:pt x="5180012" y="306679"/>
                  <a:pt x="5181600" y="578106"/>
                </a:cubicBezTo>
                <a:cubicBezTo>
                  <a:pt x="5183188" y="849533"/>
                  <a:pt x="5179054" y="898820"/>
                  <a:pt x="5181600" y="1199726"/>
                </a:cubicBezTo>
                <a:cubicBezTo>
                  <a:pt x="5184146" y="1500632"/>
                  <a:pt x="5178821" y="1623717"/>
                  <a:pt x="5181600" y="1734319"/>
                </a:cubicBezTo>
                <a:cubicBezTo>
                  <a:pt x="5184379" y="1844921"/>
                  <a:pt x="5173691" y="2157677"/>
                  <a:pt x="5181600" y="2442965"/>
                </a:cubicBezTo>
                <a:cubicBezTo>
                  <a:pt x="5189509" y="2728253"/>
                  <a:pt x="5151351" y="2813081"/>
                  <a:pt x="5181600" y="3064585"/>
                </a:cubicBezTo>
                <a:cubicBezTo>
                  <a:pt x="5211849" y="3316089"/>
                  <a:pt x="5205697" y="3571747"/>
                  <a:pt x="5181600" y="3729718"/>
                </a:cubicBezTo>
                <a:cubicBezTo>
                  <a:pt x="5157503" y="3887689"/>
                  <a:pt x="5211687" y="4158718"/>
                  <a:pt x="5181600" y="4351338"/>
                </a:cubicBezTo>
                <a:cubicBezTo>
                  <a:pt x="5020678" y="4369101"/>
                  <a:pt x="4902408" y="4335844"/>
                  <a:pt x="4689348" y="4351338"/>
                </a:cubicBezTo>
                <a:cubicBezTo>
                  <a:pt x="4476288" y="4366832"/>
                  <a:pt x="4317462" y="4362924"/>
                  <a:pt x="4197096" y="4351338"/>
                </a:cubicBezTo>
                <a:cubicBezTo>
                  <a:pt x="4076730" y="4339752"/>
                  <a:pt x="3754619" y="4329047"/>
                  <a:pt x="3549396" y="4351338"/>
                </a:cubicBezTo>
                <a:cubicBezTo>
                  <a:pt x="3344173" y="4373629"/>
                  <a:pt x="3010149" y="4325249"/>
                  <a:pt x="2798064" y="4351338"/>
                </a:cubicBezTo>
                <a:cubicBezTo>
                  <a:pt x="2585979" y="4377427"/>
                  <a:pt x="2493875" y="4352211"/>
                  <a:pt x="2305812" y="4351338"/>
                </a:cubicBezTo>
                <a:cubicBezTo>
                  <a:pt x="2117749" y="4350465"/>
                  <a:pt x="1900713" y="4344500"/>
                  <a:pt x="1606296" y="4351338"/>
                </a:cubicBezTo>
                <a:cubicBezTo>
                  <a:pt x="1311879" y="4358176"/>
                  <a:pt x="1189229" y="4342960"/>
                  <a:pt x="1062228" y="4351338"/>
                </a:cubicBezTo>
                <a:cubicBezTo>
                  <a:pt x="935227" y="4359716"/>
                  <a:pt x="706781" y="4330473"/>
                  <a:pt x="569976" y="4351338"/>
                </a:cubicBezTo>
                <a:cubicBezTo>
                  <a:pt x="433171" y="4372203"/>
                  <a:pt x="226015" y="4359396"/>
                  <a:pt x="0" y="4351338"/>
                </a:cubicBezTo>
                <a:cubicBezTo>
                  <a:pt x="-25694" y="4152410"/>
                  <a:pt x="3786" y="3918187"/>
                  <a:pt x="0" y="3729718"/>
                </a:cubicBezTo>
                <a:cubicBezTo>
                  <a:pt x="-3786" y="3541249"/>
                  <a:pt x="-13526" y="3312463"/>
                  <a:pt x="0" y="3195125"/>
                </a:cubicBezTo>
                <a:cubicBezTo>
                  <a:pt x="13526" y="3077787"/>
                  <a:pt x="17995" y="2699413"/>
                  <a:pt x="0" y="2529992"/>
                </a:cubicBezTo>
                <a:cubicBezTo>
                  <a:pt x="-17995" y="2360571"/>
                  <a:pt x="-721" y="2130074"/>
                  <a:pt x="0" y="1995399"/>
                </a:cubicBezTo>
                <a:cubicBezTo>
                  <a:pt x="721" y="1860724"/>
                  <a:pt x="25098" y="1720391"/>
                  <a:pt x="0" y="1460806"/>
                </a:cubicBezTo>
                <a:cubicBezTo>
                  <a:pt x="-25098" y="1201221"/>
                  <a:pt x="26599" y="1051147"/>
                  <a:pt x="0" y="795673"/>
                </a:cubicBezTo>
                <a:cubicBezTo>
                  <a:pt x="-26599" y="540199"/>
                  <a:pt x="2869" y="363004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081660032">
                  <ask:type>
                    <ask:lineSketchNone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>
                <a:solidFill>
                  <a:schemeClr val="bg1"/>
                </a:solidFill>
                <a:latin typeface="Consolas"/>
              </a:rPr>
              <a:t>Practical (50%)</a:t>
            </a:r>
            <a:endParaRPr lang="en-US">
              <a:solidFill>
                <a:schemeClr val="bg1"/>
              </a:solidFill>
              <a:latin typeface="Segoe Print" panose="020008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>
              <a:solidFill>
                <a:schemeClr val="bg1"/>
              </a:solidFill>
              <a:latin typeface="Consolas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>
                <a:solidFill>
                  <a:schemeClr val="bg1"/>
                </a:solidFill>
                <a:latin typeface="Consolas"/>
              </a:rPr>
              <a:t>2 Activities of choice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>
              <a:solidFill>
                <a:schemeClr val="bg1"/>
              </a:solidFill>
              <a:latin typeface="Consolas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>
                <a:solidFill>
                  <a:schemeClr val="bg1"/>
                </a:solidFill>
                <a:latin typeface="Consolas"/>
              </a:rPr>
              <a:t> Worth 60 marks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B1CAD9-A5EE-FDA2-C0B8-91697DC6C103}"/>
              </a:ext>
            </a:extLst>
          </p:cNvPr>
          <p:cNvSpPr txBox="1"/>
          <p:nvPr/>
        </p:nvSpPr>
        <p:spPr>
          <a:xfrm>
            <a:off x="838930" y="572980"/>
            <a:ext cx="10139385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  <a:latin typeface="Consolas"/>
              </a:rPr>
              <a:t>Course Outline – National 5</a:t>
            </a:r>
          </a:p>
        </p:txBody>
      </p:sp>
    </p:spTree>
    <p:extLst>
      <p:ext uri="{BB962C8B-B14F-4D97-AF65-F5344CB8AC3E}">
        <p14:creationId xmlns:p14="http://schemas.microsoft.com/office/powerpoint/2010/main" val="1579820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74F05-06F8-B2CB-BC39-6EA48AFE6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0DCFE-2BA6-0EF4-C662-CE8D0FBAF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02D307F-CFAB-372A-6537-97D8450BE3F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Green Background Vector Art, Icons, and Graphics for Free Download">
            <a:extLst>
              <a:ext uri="{FF2B5EF4-FFF2-40B4-BE49-F238E27FC236}">
                <a16:creationId xmlns:a16="http://schemas.microsoft.com/office/drawing/2014/main" id="{FE24DA59-E1C7-CFAE-3442-0B6E8D8D69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 bwMode="auto">
          <a:xfrm>
            <a:off x="-1" y="0"/>
            <a:ext cx="129471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About Us - Lenzie Academy">
            <a:extLst>
              <a:ext uri="{FF2B5EF4-FFF2-40B4-BE49-F238E27FC236}">
                <a16:creationId xmlns:a16="http://schemas.microsoft.com/office/drawing/2014/main" id="{3E8F1F52-CBC7-D3E9-85B7-D55BDDC72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9154" y="5480722"/>
            <a:ext cx="1857573" cy="1291510"/>
          </a:xfrm>
          <a:prstGeom prst="rect">
            <a:avLst/>
          </a:prstGeom>
          <a:noFill/>
          <a:effectLst>
            <a:glow>
              <a:schemeClr val="accent6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E45669-3240-B347-0A89-32B1530F55C7}"/>
              </a:ext>
            </a:extLst>
          </p:cNvPr>
          <p:cNvSpPr txBox="1"/>
          <p:nvPr/>
        </p:nvSpPr>
        <p:spPr>
          <a:xfrm>
            <a:off x="2435524" y="360619"/>
            <a:ext cx="7320951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Consolas"/>
              </a:rPr>
              <a:t>National 5 Milestones</a:t>
            </a:r>
            <a:r>
              <a:rPr lang="en-US" sz="4400" dirty="0">
                <a:solidFill>
                  <a:schemeClr val="bg1"/>
                </a:solidFill>
              </a:rPr>
              <a:t> 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40084C9-638F-0A3A-F12B-805B2EF13D7D}"/>
              </a:ext>
            </a:extLst>
          </p:cNvPr>
          <p:cNvGrpSpPr/>
          <p:nvPr/>
        </p:nvGrpSpPr>
        <p:grpSpPr>
          <a:xfrm>
            <a:off x="636917" y="1710259"/>
            <a:ext cx="11033481" cy="3734015"/>
            <a:chOff x="664233" y="1234859"/>
            <a:chExt cx="10776126" cy="287615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34A032B-F36F-01DC-0335-E671D7F42D63}"/>
                </a:ext>
              </a:extLst>
            </p:cNvPr>
            <p:cNvCxnSpPr/>
            <p:nvPr/>
          </p:nvCxnSpPr>
          <p:spPr>
            <a:xfrm>
              <a:off x="1377350" y="2760453"/>
              <a:ext cx="9299276" cy="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904D4AC-8A0D-2546-D115-EF666C690799}"/>
                </a:ext>
              </a:extLst>
            </p:cNvPr>
            <p:cNvCxnSpPr/>
            <p:nvPr/>
          </p:nvCxnSpPr>
          <p:spPr>
            <a:xfrm>
              <a:off x="1362973" y="2725947"/>
              <a:ext cx="0" cy="517585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6A5CA4A-CF0E-96BB-4B5F-D635D9A44824}"/>
                </a:ext>
              </a:extLst>
            </p:cNvPr>
            <p:cNvCxnSpPr/>
            <p:nvPr/>
          </p:nvCxnSpPr>
          <p:spPr>
            <a:xfrm>
              <a:off x="10676626" y="2725947"/>
              <a:ext cx="0" cy="517585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53B1B09-95A6-B9AB-855D-2C519019D098}"/>
                </a:ext>
              </a:extLst>
            </p:cNvPr>
            <p:cNvSpPr txBox="1"/>
            <p:nvPr/>
          </p:nvSpPr>
          <p:spPr>
            <a:xfrm>
              <a:off x="664233" y="3325950"/>
              <a:ext cx="14840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August</a:t>
              </a:r>
              <a:endParaRPr lang="en-US" sz="20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1395E9B-A5FC-5029-E570-8C7C96D449EE}"/>
                </a:ext>
              </a:extLst>
            </p:cNvPr>
            <p:cNvSpPr txBox="1"/>
            <p:nvPr/>
          </p:nvSpPr>
          <p:spPr>
            <a:xfrm>
              <a:off x="9956321" y="3321637"/>
              <a:ext cx="14840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</a:rPr>
                <a:t>June</a:t>
              </a:r>
              <a:endParaRPr lang="en-US" sz="200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3CA7FFB-7343-085C-D0B3-1DD91C86F0D0}"/>
                </a:ext>
              </a:extLst>
            </p:cNvPr>
            <p:cNvCxnSpPr/>
            <p:nvPr/>
          </p:nvCxnSpPr>
          <p:spPr>
            <a:xfrm>
              <a:off x="3206150" y="2208362"/>
              <a:ext cx="0" cy="517585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A2B6C90-859D-D734-B7C9-968710605515}"/>
                </a:ext>
              </a:extLst>
            </p:cNvPr>
            <p:cNvCxnSpPr/>
            <p:nvPr/>
          </p:nvCxnSpPr>
          <p:spPr>
            <a:xfrm>
              <a:off x="4620882" y="2725947"/>
              <a:ext cx="0" cy="517585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85611B2-9B42-0BAC-FDBE-18139E503513}"/>
                </a:ext>
              </a:extLst>
            </p:cNvPr>
            <p:cNvCxnSpPr/>
            <p:nvPr/>
          </p:nvCxnSpPr>
          <p:spPr>
            <a:xfrm>
              <a:off x="6225395" y="2242868"/>
              <a:ext cx="0" cy="517585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F431295-499D-838D-44F0-384241AB49CD}"/>
                </a:ext>
              </a:extLst>
            </p:cNvPr>
            <p:cNvCxnSpPr/>
            <p:nvPr/>
          </p:nvCxnSpPr>
          <p:spPr>
            <a:xfrm>
              <a:off x="8105954" y="2725947"/>
              <a:ext cx="0" cy="517585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4127F6D-2EDC-358F-A6BC-31F11C095F68}"/>
                </a:ext>
              </a:extLst>
            </p:cNvPr>
            <p:cNvCxnSpPr/>
            <p:nvPr/>
          </p:nvCxnSpPr>
          <p:spPr>
            <a:xfrm>
              <a:off x="9698142" y="2208361"/>
              <a:ext cx="0" cy="517585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E2A3E4D-459A-AD47-D9F3-9A109110A065}"/>
                </a:ext>
              </a:extLst>
            </p:cNvPr>
            <p:cNvSpPr txBox="1"/>
            <p:nvPr/>
          </p:nvSpPr>
          <p:spPr>
            <a:xfrm>
              <a:off x="2507410" y="1512797"/>
              <a:ext cx="1484038" cy="30818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endParaRPr lang="en-US" sz="2000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780DAC-07B4-EBFF-2684-C4E2D7D55B3E}"/>
                </a:ext>
              </a:extLst>
            </p:cNvPr>
            <p:cNvSpPr txBox="1"/>
            <p:nvPr/>
          </p:nvSpPr>
          <p:spPr>
            <a:xfrm>
              <a:off x="3933335" y="3352350"/>
              <a:ext cx="1599787" cy="30818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endParaRPr lang="en-US" sz="2000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7DCFBA8-EA93-6DBA-599E-7D9FB494CEF3}"/>
                </a:ext>
              </a:extLst>
            </p:cNvPr>
            <p:cNvSpPr txBox="1"/>
            <p:nvPr/>
          </p:nvSpPr>
          <p:spPr>
            <a:xfrm>
              <a:off x="4875024" y="1234859"/>
              <a:ext cx="2364706" cy="101939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ea typeface="Calibri"/>
                  <a:cs typeface="Calibri"/>
                </a:rPr>
                <a:t>January assessments diet</a:t>
              </a:r>
            </a:p>
            <a:p>
              <a:pPr algn="ctr"/>
              <a:r>
                <a:rPr lang="en-US" sz="2000" dirty="0">
                  <a:solidFill>
                    <a:schemeClr val="bg1"/>
                  </a:solidFill>
                  <a:ea typeface="Calibri"/>
                  <a:cs typeface="Calibri"/>
                </a:rPr>
                <a:t>Practical assessments + Section 1 exam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D70C48-A96A-BAA9-C4AD-550D0E471250}"/>
                </a:ext>
              </a:extLst>
            </p:cNvPr>
            <p:cNvSpPr txBox="1"/>
            <p:nvPr/>
          </p:nvSpPr>
          <p:spPr>
            <a:xfrm>
              <a:off x="7407214" y="3356197"/>
              <a:ext cx="1484038" cy="30818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endParaRPr lang="en-US" sz="2000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63F9E2B-8F79-6E8E-853A-E875BA5FB2D5}"/>
                </a:ext>
              </a:extLst>
            </p:cNvPr>
            <p:cNvSpPr txBox="1"/>
            <p:nvPr/>
          </p:nvSpPr>
          <p:spPr>
            <a:xfrm>
              <a:off x="7149438" y="3328694"/>
              <a:ext cx="1905298" cy="78232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March Final </a:t>
              </a:r>
              <a:r>
                <a:rPr lang="en-US" sz="2000" dirty="0" err="1">
                  <a:solidFill>
                    <a:schemeClr val="bg1"/>
                  </a:solidFill>
                </a:rPr>
                <a:t>Final</a:t>
              </a:r>
              <a:r>
                <a:rPr lang="en-US" sz="2000" dirty="0">
                  <a:solidFill>
                    <a:schemeClr val="bg1"/>
                  </a:solidFill>
                </a:rPr>
                <a:t> Portfolio Deadline</a:t>
              </a:r>
              <a:endParaRPr lang="en-US" sz="2000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D8DC0F3-E544-EF0A-DF60-CF61C1AD785D}"/>
              </a:ext>
            </a:extLst>
          </p:cNvPr>
          <p:cNvSpPr txBox="1"/>
          <p:nvPr/>
        </p:nvSpPr>
        <p:spPr>
          <a:xfrm>
            <a:off x="3354977" y="4432662"/>
            <a:ext cx="257628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ea typeface="Calibri"/>
                <a:cs typeface="Calibri"/>
              </a:rPr>
              <a:t>December</a:t>
            </a:r>
          </a:p>
          <a:p>
            <a:pPr algn="ctr"/>
            <a:r>
              <a:rPr lang="en-GB" dirty="0">
                <a:solidFill>
                  <a:schemeClr val="bg1"/>
                </a:solidFill>
                <a:ea typeface="Calibri"/>
                <a:cs typeface="Calibri"/>
              </a:rPr>
              <a:t>Section 1 Preparation</a:t>
            </a:r>
          </a:p>
        </p:txBody>
      </p:sp>
    </p:spTree>
    <p:extLst>
      <p:ext uri="{BB962C8B-B14F-4D97-AF65-F5344CB8AC3E}">
        <p14:creationId xmlns:p14="http://schemas.microsoft.com/office/powerpoint/2010/main" val="189212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21120-C2BE-81FB-7917-CB842CE58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68469-ED1C-173D-AE70-D786AD6D7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Green Background Vector Art, Icons, and Graphics for Free Download">
            <a:extLst>
              <a:ext uri="{FF2B5EF4-FFF2-40B4-BE49-F238E27FC236}">
                <a16:creationId xmlns:a16="http://schemas.microsoft.com/office/drawing/2014/main" id="{AB0A879A-2DA1-59F8-BBFC-7B418A11D6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About Us - Lenzie Academy">
            <a:extLst>
              <a:ext uri="{FF2B5EF4-FFF2-40B4-BE49-F238E27FC236}">
                <a16:creationId xmlns:a16="http://schemas.microsoft.com/office/drawing/2014/main" id="{8A74F9C4-1719-54FD-A4E4-83FD55270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7753" y="5491540"/>
            <a:ext cx="1969999" cy="1366460"/>
          </a:xfrm>
          <a:prstGeom prst="rect">
            <a:avLst/>
          </a:prstGeom>
          <a:noFill/>
          <a:effectLst>
            <a:glow>
              <a:schemeClr val="accent6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64C35F-E71A-81C0-4349-08301334255B}"/>
              </a:ext>
            </a:extLst>
          </p:cNvPr>
          <p:cNvSpPr txBox="1"/>
          <p:nvPr/>
        </p:nvSpPr>
        <p:spPr>
          <a:xfrm>
            <a:off x="2167694" y="230188"/>
            <a:ext cx="7856612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  <a:latin typeface="Consolas"/>
              </a:rPr>
              <a:t>How can you support your child</a:t>
            </a:r>
            <a:r>
              <a:rPr lang="en-US" sz="440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414517-1952-C7DC-1079-4F7B671B0490}"/>
              </a:ext>
            </a:extLst>
          </p:cNvPr>
          <p:cNvSpPr txBox="1"/>
          <p:nvPr/>
        </p:nvSpPr>
        <p:spPr>
          <a:xfrm>
            <a:off x="841374" y="1828800"/>
            <a:ext cx="8588375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GB" sz="2400" dirty="0">
              <a:solidFill>
                <a:schemeClr val="bg1"/>
              </a:solidFill>
              <a:latin typeface="Consolas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solidFill>
                  <a:schemeClr val="bg1"/>
                </a:solidFill>
                <a:latin typeface="Consolas"/>
                <a:cs typeface="Calibri"/>
              </a:rPr>
              <a:t>Section 1 Revision</a:t>
            </a:r>
          </a:p>
          <a:p>
            <a:pPr marL="342900" indent="-342900">
              <a:buFont typeface="Arial"/>
              <a:buChar char="•"/>
            </a:pPr>
            <a:endParaRPr lang="en-GB" sz="2400" dirty="0">
              <a:solidFill>
                <a:schemeClr val="bg1"/>
              </a:solidFill>
              <a:latin typeface="Consolas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solidFill>
                  <a:schemeClr val="bg1"/>
                </a:solidFill>
                <a:latin typeface="Consolas"/>
                <a:cs typeface="Calibri"/>
              </a:rPr>
              <a:t>Practical Assessments</a:t>
            </a:r>
            <a:endParaRPr lang="en-GB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endParaRPr lang="en-GB" sz="2400">
              <a:solidFill>
                <a:schemeClr val="bg1"/>
              </a:solidFill>
              <a:latin typeface="Consolas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solidFill>
                  <a:schemeClr val="bg1"/>
                </a:solidFill>
                <a:latin typeface="Consolas"/>
                <a:cs typeface="Calibri"/>
              </a:rPr>
              <a:t>Teams</a:t>
            </a:r>
          </a:p>
          <a:p>
            <a:pPr marL="342900" indent="-342900">
              <a:buFont typeface="Arial"/>
              <a:buChar char="•"/>
            </a:pPr>
            <a:endParaRPr lang="en-GB" sz="2400" dirty="0">
              <a:solidFill>
                <a:schemeClr val="bg1"/>
              </a:solidFill>
              <a:latin typeface="Consolas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400" dirty="0">
                <a:solidFill>
                  <a:schemeClr val="bg1"/>
                </a:solidFill>
                <a:latin typeface="Consolas"/>
                <a:cs typeface="Calibri"/>
              </a:rPr>
              <a:t>Supported Study</a:t>
            </a:r>
            <a:endParaRPr lang="en-GB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endParaRPr lang="en-GB" sz="2400">
              <a:solidFill>
                <a:schemeClr val="bg1"/>
              </a:solidFill>
              <a:latin typeface="Consolas"/>
              <a:cs typeface="Calibri"/>
            </a:endParaRPr>
          </a:p>
          <a:p>
            <a:endParaRPr lang="en-GB" sz="2400">
              <a:solidFill>
                <a:schemeClr val="bg1"/>
              </a:solidFill>
              <a:latin typeface="Consolas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9168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een Background Vector Art, Icons, and Graphics for Free Download">
            <a:extLst>
              <a:ext uri="{FF2B5EF4-FFF2-40B4-BE49-F238E27FC236}">
                <a16:creationId xmlns:a16="http://schemas.microsoft.com/office/drawing/2014/main" id="{AB0A879A-2DA1-59F8-BBFC-7B418A11D6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B9AFD78-5161-99F9-7DE2-5D6B341AFA1D}"/>
              </a:ext>
            </a:extLst>
          </p:cNvPr>
          <p:cNvSpPr txBox="1"/>
          <p:nvPr/>
        </p:nvSpPr>
        <p:spPr>
          <a:xfrm>
            <a:off x="3024996" y="360619"/>
            <a:ext cx="6142008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Consolas"/>
              </a:rPr>
              <a:t>Microsoft Teams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3B90BD-1EDE-824D-940A-471CAB04DB55}"/>
              </a:ext>
            </a:extLst>
          </p:cNvPr>
          <p:cNvSpPr txBox="1"/>
          <p:nvPr/>
        </p:nvSpPr>
        <p:spPr>
          <a:xfrm>
            <a:off x="518603" y="1495405"/>
            <a:ext cx="11151856" cy="4678204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onsolas"/>
                <a:cs typeface="Arial"/>
              </a:rPr>
              <a:t>Teams is updated with course work throughout the year. </a:t>
            </a:r>
          </a:p>
          <a:p>
            <a:endParaRPr lang="en-US" sz="2400">
              <a:solidFill>
                <a:schemeClr val="bg1"/>
              </a:solidFill>
              <a:latin typeface="Consolas"/>
              <a:cs typeface="Arial"/>
            </a:endParaRPr>
          </a:p>
          <a:p>
            <a:r>
              <a:rPr lang="en-US" sz="2400" dirty="0">
                <a:solidFill>
                  <a:schemeClr val="bg1"/>
                </a:solidFill>
                <a:latin typeface="Consolas"/>
                <a:cs typeface="Arial"/>
              </a:rPr>
              <a:t>Extremely useful – but can seem overwhelming</a:t>
            </a:r>
          </a:p>
          <a:p>
            <a:endParaRPr lang="en-US" sz="2400" dirty="0">
              <a:solidFill>
                <a:schemeClr val="bg1"/>
              </a:solidFill>
              <a:latin typeface="Consolas"/>
              <a:ea typeface="Calibri" panose="020F0502020204030204"/>
              <a:cs typeface="Arial"/>
            </a:endParaRPr>
          </a:p>
          <a:p>
            <a:endParaRPr lang="en-US" sz="2400" dirty="0">
              <a:solidFill>
                <a:schemeClr val="bg1"/>
              </a:solidFill>
              <a:latin typeface="Consolas"/>
              <a:ea typeface="Calibri" panose="020F0502020204030204"/>
              <a:cs typeface="Arial"/>
            </a:endParaRPr>
          </a:p>
          <a:p>
            <a:endParaRPr lang="en-US" sz="2400">
              <a:solidFill>
                <a:schemeClr val="bg1"/>
              </a:solidFill>
              <a:latin typeface="Consolas"/>
              <a:ea typeface="Calibri" panose="020F0502020204030204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latin typeface="Consolas"/>
                <a:ea typeface="Calibri" panose="020F0502020204030204"/>
                <a:cs typeface="Arial"/>
              </a:rPr>
              <a:t>Remind them they can use it if they are struggling with revision/homework.</a:t>
            </a:r>
          </a:p>
          <a:p>
            <a:pPr marL="342900" indent="-342900">
              <a:buFont typeface="Arial"/>
              <a:buChar char="•"/>
            </a:pPr>
            <a:endParaRPr lang="en-US" sz="2400">
              <a:solidFill>
                <a:schemeClr val="bg1"/>
              </a:solidFill>
              <a:latin typeface="Consolas"/>
              <a:ea typeface="Calibri" panose="020F0502020204030204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latin typeface="Consolas"/>
                <a:ea typeface="Calibri" panose="020F0502020204030204"/>
                <a:cs typeface="Arial"/>
              </a:rPr>
              <a:t>Support with navigating page.</a:t>
            </a:r>
          </a:p>
          <a:p>
            <a:endParaRPr lang="en-US" sz="2000">
              <a:solidFill>
                <a:srgbClr val="FFFFFF"/>
              </a:solidFill>
              <a:latin typeface="Consolas"/>
              <a:ea typeface="Calibri" panose="020F0502020204030204"/>
              <a:cs typeface="Arial"/>
            </a:endParaRPr>
          </a:p>
          <a:p>
            <a:endParaRPr lang="en-US" sz="2000">
              <a:solidFill>
                <a:srgbClr val="FFFFFF"/>
              </a:solidFill>
              <a:latin typeface="Consolas"/>
              <a:ea typeface="Calibri" panose="020F0502020204030204"/>
              <a:cs typeface="Arial"/>
            </a:endParaRPr>
          </a:p>
          <a:p>
            <a:endParaRPr lang="en-US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3149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9FFE5-BCFA-5358-F224-2909C22A5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een Background Vector Art, Icons, and Graphics for Free Download">
            <a:extLst>
              <a:ext uri="{FF2B5EF4-FFF2-40B4-BE49-F238E27FC236}">
                <a16:creationId xmlns:a16="http://schemas.microsoft.com/office/drawing/2014/main" id="{B1097293-9885-EA6D-8C9A-25C5076EA5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2B3B40-65A2-DD96-5015-BB50CDEC5354}"/>
              </a:ext>
            </a:extLst>
          </p:cNvPr>
          <p:cNvSpPr txBox="1"/>
          <p:nvPr/>
        </p:nvSpPr>
        <p:spPr>
          <a:xfrm>
            <a:off x="1278694" y="255588"/>
            <a:ext cx="907581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a typeface="Calibri"/>
                <a:cs typeface="Calibri"/>
              </a:rPr>
              <a:t>Supporting Your Child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0B4944E-93D9-CBAD-C09A-06265969E7F5}"/>
              </a:ext>
            </a:extLst>
          </p:cNvPr>
          <p:cNvSpPr/>
          <p:nvPr/>
        </p:nvSpPr>
        <p:spPr>
          <a:xfrm>
            <a:off x="361292" y="1464879"/>
            <a:ext cx="3665482" cy="46902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E68281F5-66C4-DC04-B03B-0E128860E2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36035" y="5237922"/>
            <a:ext cx="914400" cy="9144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00E0F57-DA9D-F239-16D6-DE446720C47E}"/>
              </a:ext>
            </a:extLst>
          </p:cNvPr>
          <p:cNvGrpSpPr/>
          <p:nvPr/>
        </p:nvGrpSpPr>
        <p:grpSpPr>
          <a:xfrm>
            <a:off x="4263258" y="1464879"/>
            <a:ext cx="3665482" cy="4690242"/>
            <a:chOff x="4263258" y="1464879"/>
            <a:chExt cx="3665482" cy="469024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A5E12A1E-C01D-8047-322C-D5B9CAB3BFAE}"/>
                </a:ext>
              </a:extLst>
            </p:cNvPr>
            <p:cNvSpPr/>
            <p:nvPr/>
          </p:nvSpPr>
          <p:spPr>
            <a:xfrm>
              <a:off x="4263258" y="1464879"/>
              <a:ext cx="3665482" cy="4690242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EDA610F-84A9-A627-9D4A-949D4A4BF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15678" y="1855304"/>
              <a:ext cx="3154018" cy="3154018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689EC4E7-4E2B-E0B9-6A19-6073B9C28A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38800" y="5237922"/>
              <a:ext cx="914400" cy="9144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57D5B1B-0C53-4B4D-9419-09C16975FFA8}"/>
              </a:ext>
            </a:extLst>
          </p:cNvPr>
          <p:cNvGrpSpPr/>
          <p:nvPr/>
        </p:nvGrpSpPr>
        <p:grpSpPr>
          <a:xfrm>
            <a:off x="8171849" y="1464879"/>
            <a:ext cx="3665482" cy="4690242"/>
            <a:chOff x="8171849" y="1464879"/>
            <a:chExt cx="3665482" cy="469024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1181C47-DD58-56E2-1F21-BDB2BB3AD0F4}"/>
                </a:ext>
              </a:extLst>
            </p:cNvPr>
            <p:cNvGrpSpPr/>
            <p:nvPr/>
          </p:nvGrpSpPr>
          <p:grpSpPr>
            <a:xfrm>
              <a:off x="8171849" y="1464879"/>
              <a:ext cx="3665482" cy="4690242"/>
              <a:chOff x="210206" y="1714500"/>
              <a:chExt cx="3665482" cy="4690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CC96FBD-8B5B-FC40-D1EB-F82868EC5136}"/>
                  </a:ext>
                </a:extLst>
              </p:cNvPr>
              <p:cNvSpPr/>
              <p:nvPr/>
            </p:nvSpPr>
            <p:spPr>
              <a:xfrm>
                <a:off x="210206" y="1714500"/>
                <a:ext cx="3665482" cy="4690242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6AB4D277-7876-0573-BD7B-96309506C5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5131" y="2540532"/>
                <a:ext cx="3409295" cy="2272863"/>
              </a:xfrm>
              <a:prstGeom prst="rect">
                <a:avLst/>
              </a:prstGeom>
            </p:spPr>
          </p:pic>
        </p:grp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ED8C5D02-4A5F-5050-6C12-A966455E9A5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548191" y="5231296"/>
              <a:ext cx="914400" cy="914400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0C2594F-F2E2-52E0-88DD-0E737024CF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290" y="2212472"/>
            <a:ext cx="3676316" cy="24330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4137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3B572-3C51-FECD-7DF5-8D9558261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een Background Vector Art, Icons, and Graphics for Free Download">
            <a:extLst>
              <a:ext uri="{FF2B5EF4-FFF2-40B4-BE49-F238E27FC236}">
                <a16:creationId xmlns:a16="http://schemas.microsoft.com/office/drawing/2014/main" id="{4E92217F-3351-86AE-B3E0-D30A00FF6A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EDD4B1-476D-A3D7-608C-F2585341C4B9}"/>
              </a:ext>
            </a:extLst>
          </p:cNvPr>
          <p:cNvSpPr txBox="1"/>
          <p:nvPr/>
        </p:nvSpPr>
        <p:spPr>
          <a:xfrm>
            <a:off x="1278694" y="255588"/>
            <a:ext cx="907581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a typeface="Calibri"/>
                <a:cs typeface="Calibri"/>
              </a:rPr>
              <a:t>Retrieval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AF5C7B-4812-538B-D58E-C2C817E583DF}"/>
              </a:ext>
            </a:extLst>
          </p:cNvPr>
          <p:cNvSpPr txBox="1"/>
          <p:nvPr/>
        </p:nvSpPr>
        <p:spPr>
          <a:xfrm>
            <a:off x="315311" y="1024758"/>
            <a:ext cx="7409792" cy="57861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Retrieval practice</a:t>
            </a:r>
            <a:r>
              <a:rPr lang="en-US" sz="2000" b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is a learning strategy where students actively pull information out of their long-term memory instead of just re-reading notes.</a:t>
            </a:r>
          </a:p>
          <a:p>
            <a:endParaRPr lang="en-US" sz="2000" b="0" u="none" strike="noStrike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r>
              <a:rPr lang="en-US" sz="2000" b="1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What is Retrieval Practice?</a:t>
            </a:r>
          </a:p>
          <a:p>
            <a:endParaRPr lang="en-US" sz="2000" b="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>
              <a:buFont typeface="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b="1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Active recall:</a:t>
            </a:r>
            <a:r>
              <a:rPr lang="en-US" sz="2000" b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Students try to remember facts or ideas without looking at a book.</a:t>
            </a:r>
          </a:p>
          <a:p>
            <a:pPr>
              <a:buFont typeface="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b="1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Memory strengthening:</a:t>
            </a:r>
            <a:r>
              <a:rPr lang="en-US" sz="2000" b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The act of remembering makes the brain connection stronger.</a:t>
            </a:r>
          </a:p>
          <a:p>
            <a:pPr>
              <a:buFont typeface="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b="1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Not an assessment:</a:t>
            </a:r>
            <a:r>
              <a:rPr lang="en-US" sz="2000" b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It is a tool to help students learn, not a graded test.</a:t>
            </a:r>
          </a:p>
          <a:p>
            <a:endParaRPr lang="en-US" sz="2000" b="0" u="none" strike="noStrike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r>
              <a:rPr lang="en-US" sz="2000" b="1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Why It Works</a:t>
            </a:r>
          </a:p>
          <a:p>
            <a:endParaRPr lang="en-US" sz="2000" b="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>
              <a:buFont typeface="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b="1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Beats re-reading:</a:t>
            </a:r>
            <a:r>
              <a:rPr lang="en-US" sz="2000" b="0" u="none" strike="noStrike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Re-reading notes feels easy, but it does not stick. Pulling info out is hard work that builds lasting memory.</a:t>
            </a:r>
          </a:p>
          <a:p>
            <a:pPr algn="ctr"/>
            <a:endParaRPr lang="en-GB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FE68E7-7D8E-9B8A-07F7-B23F3EE2449B}"/>
              </a:ext>
            </a:extLst>
          </p:cNvPr>
          <p:cNvSpPr/>
          <p:nvPr/>
        </p:nvSpPr>
        <p:spPr>
          <a:xfrm>
            <a:off x="8138947" y="1083879"/>
            <a:ext cx="3665482" cy="46902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green and white logo with a brain and arrows&#10;&#10;AI-generated content may be incorrect.">
            <a:extLst>
              <a:ext uri="{FF2B5EF4-FFF2-40B4-BE49-F238E27FC236}">
                <a16:creationId xmlns:a16="http://schemas.microsoft.com/office/drawing/2014/main" id="{6717F6BB-20F7-9CCB-E200-7101BE9B2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027" y="1851525"/>
            <a:ext cx="3676316" cy="24330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D215AA8-F7FB-B5AC-9696-843515E5F1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16456" y="468313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93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36803-7A7F-AD93-ABFB-90FC791E5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een Background Vector Art, Icons, and Graphics for Free Download">
            <a:extLst>
              <a:ext uri="{FF2B5EF4-FFF2-40B4-BE49-F238E27FC236}">
                <a16:creationId xmlns:a16="http://schemas.microsoft.com/office/drawing/2014/main" id="{5ED6E5DC-3651-B2E3-19EB-AC94AC5B48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A87175-B669-1E1B-256B-20A5D141FBF2}"/>
              </a:ext>
            </a:extLst>
          </p:cNvPr>
          <p:cNvSpPr txBox="1"/>
          <p:nvPr/>
        </p:nvSpPr>
        <p:spPr>
          <a:xfrm>
            <a:off x="1278694" y="255588"/>
            <a:ext cx="907581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a typeface="Calibri"/>
                <a:cs typeface="Calibri"/>
              </a:rPr>
              <a:t>Section 1 Retrieval 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40BC8BF-E7FF-2236-052F-19B5C28F253D}"/>
              </a:ext>
            </a:extLst>
          </p:cNvPr>
          <p:cNvSpPr/>
          <p:nvPr/>
        </p:nvSpPr>
        <p:spPr>
          <a:xfrm>
            <a:off x="8138947" y="1083879"/>
            <a:ext cx="3665482" cy="46902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green and white logo with a brain and arrows&#10;&#10;AI-generated content may be incorrect.">
            <a:extLst>
              <a:ext uri="{FF2B5EF4-FFF2-40B4-BE49-F238E27FC236}">
                <a16:creationId xmlns:a16="http://schemas.microsoft.com/office/drawing/2014/main" id="{2B65E537-2AAC-7D2F-AB51-3F10B3221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027" y="1851525"/>
            <a:ext cx="3676316" cy="24330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19858DC-2AC2-E071-B7C8-DF5AC8215D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16456" y="4683133"/>
            <a:ext cx="914400" cy="91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8955C9-F7C1-04A0-9322-77BEE3461957}"/>
              </a:ext>
            </a:extLst>
          </p:cNvPr>
          <p:cNvSpPr txBox="1"/>
          <p:nvPr/>
        </p:nvSpPr>
        <p:spPr>
          <a:xfrm>
            <a:off x="531948" y="1735908"/>
            <a:ext cx="6785428" cy="353943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ea typeface="+mn-lt"/>
                <a:cs typeface="+mn-lt"/>
              </a:rPr>
              <a:t>In this section, you must explain the impact of the four factors on performance. </a:t>
            </a:r>
            <a:endParaRPr lang="en-US" sz="3200">
              <a:solidFill>
                <a:schemeClr val="bg1"/>
              </a:solidFill>
              <a:ea typeface="+mn-lt"/>
              <a:cs typeface="+mn-lt"/>
            </a:endParaRPr>
          </a:p>
          <a:p>
            <a:endParaRPr lang="en-GB" sz="32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GB" sz="3200" dirty="0">
                <a:solidFill>
                  <a:schemeClr val="bg1"/>
                </a:solidFill>
                <a:ea typeface="+mn-lt"/>
                <a:cs typeface="+mn-lt"/>
              </a:rPr>
              <a:t>"For each factor, Mental, Emotional, Social and Physical, explain its impact on performance.   (8 marks)</a:t>
            </a:r>
            <a:r>
              <a:rPr lang="en-GB" sz="20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GB" sz="3200" dirty="0">
                <a:solidFill>
                  <a:schemeClr val="bg1"/>
                </a:solidFill>
                <a:latin typeface="Consolas"/>
                <a:ea typeface="+mn-lt"/>
                <a:cs typeface="+mn-lt"/>
              </a:rPr>
              <a:t>"</a:t>
            </a:r>
            <a:endParaRPr lang="en-US" sz="3200" dirty="0">
              <a:solidFill>
                <a:schemeClr val="bg1"/>
              </a:solidFill>
              <a:latin typeface="Consolas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0522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0EFC9-2A9F-843F-6E3D-799F5E77A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een Background Vector Art, Icons, and Graphics for Free Download">
            <a:extLst>
              <a:ext uri="{FF2B5EF4-FFF2-40B4-BE49-F238E27FC236}">
                <a16:creationId xmlns:a16="http://schemas.microsoft.com/office/drawing/2014/main" id="{C03BE881-0F24-489F-E886-0DB9D23EFB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 bwMode="auto">
          <a:xfrm>
            <a:off x="-2032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B88A9C-C813-2951-5BCF-C874BAB11AFA}"/>
              </a:ext>
            </a:extLst>
          </p:cNvPr>
          <p:cNvSpPr txBox="1"/>
          <p:nvPr/>
        </p:nvSpPr>
        <p:spPr>
          <a:xfrm>
            <a:off x="1278694" y="255588"/>
            <a:ext cx="907581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a typeface="Calibri"/>
                <a:cs typeface="Calibri"/>
              </a:rPr>
              <a:t>Be The Marker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5A2F87-AE03-2E79-16B5-6A3ECB289DC1}"/>
              </a:ext>
            </a:extLst>
          </p:cNvPr>
          <p:cNvSpPr txBox="1"/>
          <p:nvPr/>
        </p:nvSpPr>
        <p:spPr>
          <a:xfrm>
            <a:off x="671286" y="1026160"/>
            <a:ext cx="10813142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ea typeface="Calibri"/>
                <a:cs typeface="Calibri"/>
              </a:rPr>
              <a:t>F – CRE has a positive impact on my performance</a:t>
            </a:r>
          </a:p>
          <a:p>
            <a:endParaRPr lang="en-GB" sz="360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GB" sz="3600" dirty="0">
                <a:solidFill>
                  <a:schemeClr val="bg1"/>
                </a:solidFill>
                <a:ea typeface="Calibri"/>
                <a:cs typeface="Calibri"/>
              </a:rPr>
              <a:t>A – in Basketball</a:t>
            </a:r>
          </a:p>
          <a:p>
            <a:endParaRPr lang="en-GB" sz="360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GB" sz="3600" dirty="0">
                <a:solidFill>
                  <a:schemeClr val="bg1"/>
                </a:solidFill>
                <a:ea typeface="Calibri"/>
                <a:cs typeface="Calibri"/>
              </a:rPr>
              <a:t>C – when attacking and defending late in the game.</a:t>
            </a:r>
          </a:p>
          <a:p>
            <a:endParaRPr lang="en-GB" sz="360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GB" sz="3600" dirty="0">
                <a:solidFill>
                  <a:schemeClr val="bg1"/>
                </a:solidFill>
                <a:ea typeface="Calibri"/>
                <a:cs typeface="Calibri"/>
              </a:rPr>
              <a:t>I – This means that I can get down the court to defend. This also means I can get back up the court to help my team attack and be an extra player. This means that I can support my team to the best of my ability.</a:t>
            </a:r>
          </a:p>
        </p:txBody>
      </p:sp>
    </p:spTree>
    <p:extLst>
      <p:ext uri="{BB962C8B-B14F-4D97-AF65-F5344CB8AC3E}">
        <p14:creationId xmlns:p14="http://schemas.microsoft.com/office/powerpoint/2010/main" val="3354286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2443-1180-73BA-A13B-BACD6F3D3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een Background Vector Art, Icons, and Graphics for Free Download">
            <a:extLst>
              <a:ext uri="{FF2B5EF4-FFF2-40B4-BE49-F238E27FC236}">
                <a16:creationId xmlns:a16="http://schemas.microsoft.com/office/drawing/2014/main" id="{98D7A852-CBF3-2EC4-8DB0-945E86FC3A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 bwMode="auto">
          <a:xfrm>
            <a:off x="-2032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56625C-D880-6395-C29C-23774971433B}"/>
              </a:ext>
            </a:extLst>
          </p:cNvPr>
          <p:cNvSpPr txBox="1"/>
          <p:nvPr/>
        </p:nvSpPr>
        <p:spPr>
          <a:xfrm>
            <a:off x="671286" y="335280"/>
            <a:ext cx="10813142" cy="61863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ea typeface="Calibri"/>
                <a:cs typeface="Calibri"/>
              </a:rPr>
              <a:t>F – CRE has a positive impact on my performance</a:t>
            </a:r>
          </a:p>
          <a:p>
            <a:r>
              <a:rPr lang="en-GB" sz="3600" dirty="0">
                <a:solidFill>
                  <a:schemeClr val="bg1"/>
                </a:solidFill>
                <a:ea typeface="Calibri"/>
                <a:cs typeface="Calibri"/>
              </a:rPr>
              <a:t>A – in Basketball</a:t>
            </a:r>
          </a:p>
          <a:p>
            <a:r>
              <a:rPr lang="en-GB" sz="3600" dirty="0">
                <a:solidFill>
                  <a:schemeClr val="bg1"/>
                </a:solidFill>
                <a:ea typeface="Calibri"/>
                <a:cs typeface="Calibri"/>
              </a:rPr>
              <a:t>C – when defending a quick counter attack late in the game when playing centre.</a:t>
            </a:r>
          </a:p>
          <a:p>
            <a:endParaRPr lang="en-GB" sz="360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GB" sz="3600" dirty="0">
                <a:solidFill>
                  <a:schemeClr val="bg1"/>
                </a:solidFill>
                <a:ea typeface="Calibri"/>
                <a:cs typeface="Calibri"/>
              </a:rPr>
              <a:t>I – My good CRE means that I am still fresh so I can quickly get back to mark my opposing centre within arms length. This means they are tightly marked, so when the point guard attempts to find them with a pass I am able to step in and intercept it. This means I stop the attack and start my team on a quick counter.</a:t>
            </a:r>
          </a:p>
        </p:txBody>
      </p:sp>
    </p:spTree>
    <p:extLst>
      <p:ext uri="{BB962C8B-B14F-4D97-AF65-F5344CB8AC3E}">
        <p14:creationId xmlns:p14="http://schemas.microsoft.com/office/powerpoint/2010/main" val="1534063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21120-C2BE-81FB-7917-CB842CE58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68469-ED1C-173D-AE70-D786AD6D7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Green Background Vector Art, Icons, and Graphics for Free Download">
            <a:extLst>
              <a:ext uri="{FF2B5EF4-FFF2-40B4-BE49-F238E27FC236}">
                <a16:creationId xmlns:a16="http://schemas.microsoft.com/office/drawing/2014/main" id="{AB0A879A-2DA1-59F8-BBFC-7B418A11D6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About Us - Lenzie Academy">
            <a:extLst>
              <a:ext uri="{FF2B5EF4-FFF2-40B4-BE49-F238E27FC236}">
                <a16:creationId xmlns:a16="http://schemas.microsoft.com/office/drawing/2014/main" id="{8A74F9C4-1719-54FD-A4E4-83FD55270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7753" y="5491540"/>
            <a:ext cx="1969999" cy="1366460"/>
          </a:xfrm>
          <a:prstGeom prst="rect">
            <a:avLst/>
          </a:prstGeom>
          <a:noFill/>
          <a:effectLst>
            <a:glow>
              <a:schemeClr val="accent6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64C35F-E71A-81C0-4349-08301334255B}"/>
              </a:ext>
            </a:extLst>
          </p:cNvPr>
          <p:cNvSpPr txBox="1"/>
          <p:nvPr/>
        </p:nvSpPr>
        <p:spPr>
          <a:xfrm>
            <a:off x="2167694" y="2617788"/>
            <a:ext cx="7856612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600">
                <a:solidFill>
                  <a:schemeClr val="bg1"/>
                </a:solidFill>
                <a:latin typeface="Consolas"/>
                <a:cs typeface="Calibri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031847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Office Theme</vt:lpstr>
      <vt:lpstr>Supporting your child through the SQA Examination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Ms Marshall</dc:creator>
  <cp:revision>224</cp:revision>
  <dcterms:created xsi:type="dcterms:W3CDTF">2022-11-17T19:57:50Z</dcterms:created>
  <dcterms:modified xsi:type="dcterms:W3CDTF">2026-09-15T17:09:50Z</dcterms:modified>
</cp:coreProperties>
</file>