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81" r:id="rId3"/>
    <p:sldId id="283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300" r:id="rId17"/>
    <p:sldId id="299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1F6B27"/>
    <a:srgbClr val="4F5652"/>
    <a:srgbClr val="F2F7F3"/>
    <a:srgbClr val="419911"/>
    <a:srgbClr val="F7F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51802-3B9D-427F-A837-B1FF07308241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D11CB-F644-4295-A15A-35EB844F90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354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7DC3A-9E58-B010-4C35-2F1F23490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472058-5C66-C3FA-4C45-78C7FE1ED3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442FBF-ECC0-7968-D142-AB0D01A28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50F3E-9403-50D2-67B8-F5BD09458B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908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ACF22-01EF-8DC1-2DF6-0C7A045E3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A8016-9C30-752B-F9EF-D4BE3B8AAF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83101D-EFDB-D17D-E34C-6EB7DFAB9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76AF9-7444-5D4A-F430-2178E8E6D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099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DF8AB-EBCE-B910-9993-FB61096D3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864974-C094-FE8F-3850-9470D8275D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9482E2-0128-C8AC-44B6-7861EEA96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4DAE0-007B-479E-DF9A-D987934CD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350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C928D-746B-9E8B-283A-A8B8F370F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6254D9-4EA2-4C6B-FDA4-6338DA5BD9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BE453B-8D0D-93F2-20E9-9F58E939D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B727F-01E4-9F76-126D-E1576C79D4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929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6DAF1-D6E0-AFC8-BD0D-589FC8046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098851-7773-4A80-BEFC-4445CEEF13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6CC88F-3CB2-8E97-FA4C-55332BBC0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FFAB7-2C57-7A35-D5CC-5B2138642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662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38454-5BD7-CC32-18C9-15EBD69FC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1E3981-584A-0AA2-85C0-A504454D21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80120A-4A51-A165-1956-854F842D1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F2433-7B40-728F-37D3-79245313F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195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9A0BA-157D-3278-5D2C-47F6F151F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1DA8A7-A691-B32D-84BE-3B8DF954A7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2A0913-C190-1661-DBE4-423FBC58F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0E797-7D5B-77C4-D27F-0C8F08647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3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E86C7-8F0D-A109-391A-A50D9BA99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3BC0E9-DB29-951E-1B3D-184DFFB9F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E0F74F-05B4-D0CE-9BBD-D457B3BA9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66111-AA1D-A7B8-2C9D-5B775163F3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941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CBB42-F40E-667E-6695-D5B930036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995ED8-BA70-5602-5131-ABCF1D2113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7DF4D9-4D30-1765-DF2F-534EE3584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0F561-18A1-C7DF-D910-A9E7ED344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602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CC2A8-9D77-DC6C-1610-92A341325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397556-AEE6-D04E-37D8-B7F1D7E66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357073-4896-AE0B-36EB-80BAC4042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FD81B-3D63-584F-E35A-30E5CC1B4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146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567BE-74D1-B130-601F-E4A7EF682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75CF54-7C25-350A-AAAE-2F67FF343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626E6-6DF6-6F34-BFF7-A9529CA5ED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5F1E0-4955-77B5-655C-E1D27FFCBD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164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25B92-EDD0-1160-FAA4-2397AF0B3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08867D-655D-A446-6EA1-4FE9808DA8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5E0C43-B9BB-024F-A7A0-A10BF35BAA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5205E-6214-5098-B38F-D0F6982BF1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519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665B0-0DCE-DD58-8248-59F657956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9D6C63-B14D-A523-7A9F-297C7503B8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F77EF-4730-1805-ABC0-94EF5D9C5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EE3DE4-B5C0-CE01-BCF2-334383565A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6287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503A9-C293-C3D9-E7D4-9F03AF88B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70EEF8-385A-D892-6065-ABB06D983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7AF97E-086A-20B6-FA31-CE4AEE5B9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FE1C7-06A7-156C-A826-B1AA5E8FB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5841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38691-8130-FA94-8527-5AF880E7C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61981C-33A9-BFE5-E98E-80816069A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B76A51-F9B1-A23F-CB39-C54F02145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998ED-0DEF-EA92-6C56-2882E1E335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2903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5430-078E-94CF-D8BA-5DB172716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86A3DC-1DD4-40D7-9E95-84C1C114B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D25E2F-9A57-0419-E49C-9BA6C5235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69A43-D15A-6B54-7B61-9D7EDA5F38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0922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B3017-EEE1-2906-A11F-E6D51590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320F67-EE36-B203-B2BE-1A8D76FAF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6F348-5808-14AB-EEC7-EE98118331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CA84E-6F92-E7F3-83F8-FC9EA39AD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9111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66093-7EE2-5848-DD90-89944973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80F231-83E8-8BA1-8D61-E7BE7BCF2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9DE08C-D7CE-0235-1ABB-D67E6F038F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2DAC0-EA42-03FE-33A9-A75DC4636C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D11CB-F644-4295-A15A-35EB844F901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894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7F44B-F439-DB8A-866F-E568448A0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9E322C-770C-5259-8CA0-F66179F48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E00F8-C4A9-9B6D-12B1-5CD5FF730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3C6F1-8ADE-5305-4EFF-DF7BEEDDF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5AB8F-6C0A-D24F-8169-BBF94DA3A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75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EC250-087C-152E-5106-8F991F837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9B5F7-57CF-CC1C-989F-68EE17226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22EB9-ACC4-A7ED-DA77-4E01E6D32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97795-C381-816C-6066-DC587CF93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22B10-0D16-F279-1270-AC1CAE3E8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75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B28CD-72DC-F87E-7F13-983097D8F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60F75-3308-002A-411C-05296B07F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3A129-BD97-5D7A-0773-7C8960E16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3D6EB-FCEB-E2CB-D4F8-3A4E069DC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2D904-8E62-DADA-25D1-253DD8E3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498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ED09A-90E9-A395-AEC8-EC51D70B3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2F591-5AB1-4566-E3F7-AA9AB00D5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50A55-3983-BB11-3C06-D06518A13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8985B4-4549-6B33-AE06-E0CA7391A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01167C-D685-441E-0E07-90240E663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EE23E-E7F0-F5CF-5E74-C86E675A9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422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236D5-F5BA-486D-5EDD-15DC2A0E7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E60E3-93A6-DA14-D968-898D1A998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72BAAF-115D-A5A4-098D-78BE5CCA7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006974-EBCB-242D-5A9B-C722311061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49524E-FD35-7FEA-A568-418561C916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8E192C-BF68-F22D-906E-C0B3297AF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6F35F1-EDD2-BEFC-1C23-725ECDC9E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F8B2EC-B337-92ED-C0F6-318C5B79B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508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47FA0-EA4A-AD7A-BB36-72E1ED615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008EB-4BB9-6BEB-B797-1798F8D18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853EA6-8445-01AB-7F5C-91C7E64B6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457F06-1EBC-D41E-4257-6AC8737FD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54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6B8CD0-1CF3-739D-95DB-956B47988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CFC30-29C1-B1B6-E43C-0C56802E1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D9588-31E3-0875-F591-9D4DF068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18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032D6-8CDD-3A10-60CC-B133EFE3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4CB80-CF9C-AAC4-8666-5829552F3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5F727-A070-ACAD-C7A3-1FD166B21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15AE1-8D19-DD9C-721E-AC9B4E2A4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9F6CD0-4744-0F10-87FE-1400BF931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88BF06-23A6-1055-EBED-BDB33582E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89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1DF35-E2F3-85EB-40A5-2F1FBF19E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43226F-E04A-26A9-300A-806DF5D07C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189F0-C489-77AC-8766-5F093299E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B5B1C-0C30-7201-67E9-3B509EB4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E2129-A459-3906-D4AE-613359F4F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3D462-0E37-98FC-EE5A-FFC04B9FC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701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6F185-3C21-6DFC-FAC4-0724D2C4E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CB6D0-C0C2-8ACF-5BB3-087BBE542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26B2B-86FD-A8C0-CDE4-A54A3A49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9DA59-AE23-0359-7C87-D44D189B0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C1141-5855-6DF0-A649-98FEF02D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003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5F4F25-2B96-B88B-C680-ABF62C82A0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6C450-3417-31E9-E223-5E1FC39CD4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FD9C3-1B88-A92E-3815-DD7E6F854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E5884-E0F4-BFB5-744F-10462FFA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ACE47-667C-9430-6D51-495752E2B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521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F11275-F4C7-7F31-C8EB-262F973D9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89676-A9CE-BC8D-9B57-7DC807DC3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A7253-4C15-3650-07CE-55053E93C0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D26E3C-54CC-4CE4-9172-1199E8008CB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56B65-75D9-C3A3-6C76-4EE0F9A46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3D59A-0B4F-19C0-FE3E-0205AC106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7C819D-42C5-4DC1-BDFF-82CF493947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83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B97CD4-32FC-BFE1-E21C-4B3B4A2A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95A0139-E0A0-3EE3-F257-618CC2726110}"/>
              </a:ext>
            </a:extLst>
          </p:cNvPr>
          <p:cNvSpPr/>
          <p:nvPr/>
        </p:nvSpPr>
        <p:spPr>
          <a:xfrm>
            <a:off x="0" y="-136187"/>
            <a:ext cx="12192000" cy="6994187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858997-2F16-695B-6CF8-D0FD69900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8989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rgbClr val="1F6B27"/>
                </a:solidFill>
              </a:rPr>
              <a:t>Lenzie Academy Physics Department</a:t>
            </a:r>
            <a:br>
              <a:rPr lang="en-US" sz="5400" b="1" dirty="0">
                <a:solidFill>
                  <a:srgbClr val="1F6B27"/>
                </a:solidFill>
              </a:rPr>
            </a:br>
            <a:r>
              <a:rPr lang="en-US" sz="5400" b="1" dirty="0">
                <a:solidFill>
                  <a:srgbClr val="1F6B27"/>
                </a:solidFill>
              </a:rPr>
              <a:t>Preparing your child for QS Exams</a:t>
            </a:r>
            <a:endParaRPr lang="en-GB" sz="5400" b="1" dirty="0">
              <a:solidFill>
                <a:srgbClr val="1F6B27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74248C2-4F9A-58CA-04DC-9FD96F0968DE}"/>
              </a:ext>
            </a:extLst>
          </p:cNvPr>
          <p:cNvSpPr txBox="1">
            <a:spLocks/>
          </p:cNvSpPr>
          <p:nvPr/>
        </p:nvSpPr>
        <p:spPr>
          <a:xfrm>
            <a:off x="553184" y="5532437"/>
            <a:ext cx="110856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rgbClr val="1F6B27"/>
                </a:solidFill>
              </a:rPr>
              <a:t>Higher Physics</a:t>
            </a:r>
          </a:p>
          <a:p>
            <a:pPr algn="ctr"/>
            <a:r>
              <a:rPr lang="en-US" sz="5400" b="1" dirty="0">
                <a:solidFill>
                  <a:srgbClr val="1F6B27"/>
                </a:solidFill>
              </a:rPr>
              <a:t>15</a:t>
            </a:r>
            <a:r>
              <a:rPr lang="en-US" sz="5400" b="1" baseline="30000" dirty="0">
                <a:solidFill>
                  <a:srgbClr val="1F6B27"/>
                </a:solidFill>
              </a:rPr>
              <a:t>th</a:t>
            </a:r>
            <a:r>
              <a:rPr lang="en-US" sz="5400" b="1" dirty="0">
                <a:solidFill>
                  <a:srgbClr val="1F6B27"/>
                </a:solidFill>
              </a:rPr>
              <a:t> September 2026</a:t>
            </a:r>
            <a:endParaRPr lang="en-GB" sz="5400" b="1" dirty="0">
              <a:solidFill>
                <a:srgbClr val="1F6B27"/>
              </a:solidFill>
            </a:endParaRPr>
          </a:p>
        </p:txBody>
      </p:sp>
      <p:pic>
        <p:nvPicPr>
          <p:cNvPr id="5" name="Picture 2" descr="undefined">
            <a:extLst>
              <a:ext uri="{FF2B5EF4-FFF2-40B4-BE49-F238E27FC236}">
                <a16:creationId xmlns:a16="http://schemas.microsoft.com/office/drawing/2014/main" id="{BB3C1145-BFEE-6A47-7520-99B488783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367" y="2018450"/>
            <a:ext cx="4839262" cy="351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172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2DAC6D-0F0F-0B33-825C-DAD98DFB1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6211135-C14C-F24C-8C16-3E072AC6F324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1A5527-0DCB-840C-5A49-44D665914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Higher Course Structure</a:t>
            </a:r>
            <a:endParaRPr lang="en-GB" b="1" dirty="0">
              <a:solidFill>
                <a:srgbClr val="1F6B27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4A7DF3-76F1-0105-EB82-B97BCD15E9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2C140CD-9DF0-57AA-ED3D-8E54661F8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255" y="1383632"/>
            <a:ext cx="11901487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4F5652"/>
                </a:solidFill>
              </a:rPr>
              <a:t>3 Units: </a:t>
            </a:r>
          </a:p>
          <a:p>
            <a:pPr marL="0" indent="0">
              <a:buNone/>
            </a:pPr>
            <a:endParaRPr lang="en-US" sz="1000" dirty="0">
              <a:solidFill>
                <a:srgbClr val="4F5652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4F5652"/>
                </a:solidFill>
              </a:rPr>
              <a:t>1. Our Dynamic Universe (Finish in October)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4F5652"/>
                </a:solidFill>
              </a:rPr>
              <a:t>2. Electricity (Finish in December)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4F5652"/>
                </a:solidFill>
              </a:rPr>
              <a:t>3. Particles and Waves (Finish in March)</a:t>
            </a:r>
          </a:p>
          <a:p>
            <a:endParaRPr lang="en-US" dirty="0">
              <a:solidFill>
                <a:srgbClr val="4F5652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4F5652"/>
                </a:solidFill>
              </a:rPr>
              <a:t>80% of the course is based on the final exam and 20% on the assignment task which will be completed in class in February.</a:t>
            </a:r>
          </a:p>
          <a:p>
            <a:endParaRPr lang="en-US" sz="1400" dirty="0">
              <a:solidFill>
                <a:srgbClr val="4F5652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4F5652"/>
                </a:solidFill>
              </a:rPr>
              <a:t>An in-class revision programme will begin once the course is completed around mid-March. </a:t>
            </a:r>
            <a:endParaRPr lang="en-GB" dirty="0">
              <a:solidFill>
                <a:srgbClr val="4F5652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94CC809-9E0C-DAD3-A34C-236804004280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62C3B58-06C8-24C6-9AF6-F95B5B4B875C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50EC116-C343-830E-F5B2-0F312DC36D4B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3437773-9FA4-596D-FA75-5B65019172E3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4359487-6C37-516A-CCDA-906DFD8A70A9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8DA2D9E-E1DB-4102-5AF2-4CFF4A04942C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C884000-DFD8-E763-5C0C-B118D534DFC4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A9E16D5-3D69-131B-96B9-E88772A2EBC0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552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3A2E7C-BF3A-51F2-C8B6-855C09FBC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CE7FBB6-BD27-ADBD-217E-539901BB6363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FFFC8-88AD-7AA1-87B1-A3A97BB2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Exam Structure</a:t>
            </a:r>
            <a:endParaRPr lang="en-GB" b="1" dirty="0">
              <a:solidFill>
                <a:srgbClr val="1F6B27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3195DE9-1331-EFBA-01DD-5037369F87D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5AF6049-7668-E967-B3AD-ED81D89B2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5262" y="1517648"/>
            <a:ext cx="11801475" cy="4351338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GB" b="1" dirty="0">
                <a:solidFill>
                  <a:srgbClr val="4F5652"/>
                </a:solidFill>
              </a:rPr>
              <a:t>Prelim in January </a:t>
            </a:r>
            <a:r>
              <a:rPr lang="en-GB" dirty="0">
                <a:solidFill>
                  <a:srgbClr val="4F5652"/>
                </a:solidFill>
              </a:rPr>
              <a:t>– covers all of Unit 1 and 2. This is used for QS estimates and evidence.</a:t>
            </a:r>
          </a:p>
          <a:p>
            <a:pPr marL="0" lvl="0" indent="0">
              <a:buNone/>
            </a:pPr>
            <a:endParaRPr lang="en-GB" sz="3200" b="1" dirty="0">
              <a:solidFill>
                <a:srgbClr val="4F5652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4F5652"/>
                </a:solidFill>
              </a:rPr>
              <a:t>Final exam date:    </a:t>
            </a:r>
            <a:r>
              <a:rPr lang="en-GB" dirty="0">
                <a:solidFill>
                  <a:srgbClr val="4F5652"/>
                </a:solidFill>
              </a:rPr>
              <a:t>     </a:t>
            </a:r>
            <a:r>
              <a:rPr lang="en-GB" b="1" dirty="0">
                <a:solidFill>
                  <a:srgbClr val="4F5652"/>
                </a:solidFill>
              </a:rPr>
              <a:t>Tuesday 4</a:t>
            </a:r>
            <a:r>
              <a:rPr lang="en-GB" b="1" baseline="30000" dirty="0">
                <a:solidFill>
                  <a:srgbClr val="4F5652"/>
                </a:solidFill>
              </a:rPr>
              <a:t>th</a:t>
            </a:r>
            <a:r>
              <a:rPr lang="en-GB" b="1" dirty="0">
                <a:solidFill>
                  <a:srgbClr val="4F5652"/>
                </a:solidFill>
              </a:rPr>
              <a:t> May 2027</a:t>
            </a:r>
            <a:endParaRPr lang="en-GB" b="1" dirty="0">
              <a:solidFill>
                <a:srgbClr val="4F5652"/>
              </a:solidFill>
              <a:ea typeface="Calibri"/>
              <a:cs typeface="Calibri"/>
            </a:endParaRPr>
          </a:p>
          <a:p>
            <a:pPr marL="0" lvl="0" indent="0">
              <a:buNone/>
            </a:pPr>
            <a:r>
              <a:rPr lang="en-GB" b="1" dirty="0">
                <a:solidFill>
                  <a:srgbClr val="4F5652"/>
                </a:solidFill>
              </a:rPr>
              <a:t>		                    09:00 – 11:30 </a:t>
            </a:r>
            <a:r>
              <a:rPr lang="en-GB" dirty="0">
                <a:solidFill>
                  <a:srgbClr val="4F5652"/>
                </a:solidFill>
              </a:rPr>
              <a:t>(2 hours 30 minutes) </a:t>
            </a:r>
          </a:p>
          <a:p>
            <a:pPr marL="0" lvl="0" indent="0"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lvl="0" indent="0">
              <a:buNone/>
            </a:pPr>
            <a:r>
              <a:rPr lang="en-GB" b="1" dirty="0">
                <a:solidFill>
                  <a:srgbClr val="4F5652"/>
                </a:solidFill>
              </a:rPr>
              <a:t>Exam Format (One paper):</a:t>
            </a:r>
          </a:p>
          <a:p>
            <a:pPr marL="0" lvl="0" indent="0">
              <a:buNone/>
            </a:pPr>
            <a:r>
              <a:rPr lang="en-GB" dirty="0">
                <a:solidFill>
                  <a:srgbClr val="4F5652"/>
                </a:solidFill>
              </a:rPr>
              <a:t>Section 1 – 20 marks of multiple-choice questions.</a:t>
            </a:r>
          </a:p>
          <a:p>
            <a:pPr marL="0" lvl="0" indent="0">
              <a:buNone/>
            </a:pPr>
            <a:r>
              <a:rPr lang="en-GB" dirty="0">
                <a:solidFill>
                  <a:srgbClr val="4F5652"/>
                </a:solidFill>
              </a:rPr>
              <a:t>Section 2 – 110 marks of extended answer questions. </a:t>
            </a:r>
          </a:p>
          <a:p>
            <a:pPr marL="0" indent="0">
              <a:buNone/>
            </a:pPr>
            <a:endParaRPr lang="en-GB" dirty="0">
              <a:solidFill>
                <a:srgbClr val="4F5652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96BF90-C7F6-B989-1022-BE308BB9B33E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A3057C1-7DFA-CB75-811A-C9C5FAEBA671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CE3E9FA-D7F6-8AA0-0442-C371972B63A8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42B4F5-E08B-F9B9-B31F-447198E58ACF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142FD9B-BC91-08BF-558C-401A8E2E6ECF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BF1B00-6F43-3C38-3685-5E4BED5F0937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D1CF5E2-8F99-3E56-CEC4-693A5F0BCD2F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FF168A8-7D87-23D8-8BE8-86FBC357B372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731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EDBA08-4F58-D324-B2AE-126A2BB02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BD2383B-8C54-2B05-3B7F-198E1B3EA8A0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E09928-36DA-1A5E-2553-5F470096D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Teams Pages</a:t>
            </a:r>
            <a:endParaRPr lang="en-GB" b="1" dirty="0">
              <a:solidFill>
                <a:srgbClr val="1F6B27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B2BD685-6D4D-0DF2-13FA-51852D738D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668BAD7-AFE0-D8EB-0E5F-F7FF9C6A1C25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177F819-FE6D-3EEA-A99B-3FABA91EAAC4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EE64C15-23E1-0EC6-A5D6-EF9F8ACCBB53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0355F19-6AF9-D118-EB32-33B346C68B6C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AFEE2EC-F322-0A4B-87A5-46519D4DAE00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CA8164-82B6-D9D9-3198-43FDAEA621E6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453B58B-1491-AE60-44C7-B0F143089924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F2DCA7-D175-BDAF-3B47-CF57F1B546C8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AA072928-41A3-6B3E-4531-58342AABB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50" y="1456807"/>
            <a:ext cx="10374452" cy="470916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A985CE2-D81F-E1FB-E842-F9D0A7A4DC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4994" y="1262293"/>
            <a:ext cx="8442012" cy="490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514244-7E9C-FA5C-13ED-7294DFB11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43A6BEB-DCCA-C0C5-7B7B-7313F5CCEA47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BF4557-DA23-8B51-09EB-EFFC687071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6C6D46-F9DD-D49C-67FC-D48DA82E58A1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EB9DCDF-1529-0A5B-22DB-0F390A26C86C}"/>
              </a:ext>
            </a:extLst>
          </p:cNvPr>
          <p:cNvSpPr txBox="1">
            <a:spLocks/>
          </p:cNvSpPr>
          <p:nvPr/>
        </p:nvSpPr>
        <p:spPr>
          <a:xfrm>
            <a:off x="0" y="1314450"/>
            <a:ext cx="12192000" cy="5543550"/>
          </a:xfrm>
          <a:prstGeom prst="rect">
            <a:avLst/>
          </a:prstGeom>
        </p:spPr>
        <p:txBody>
          <a:bodyPr vert="horz" lIns="91440" tIns="45720" rIns="91440" bIns="45720" rtlCol="0" anchorCtr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Select area </a:t>
            </a:r>
            <a:r>
              <a:rPr lang="en-GB" dirty="0">
                <a:solidFill>
                  <a:srgbClr val="4F5652"/>
                </a:solidFill>
              </a:rPr>
              <a:t>of course for revision (e.g. Gravitation)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Read</a:t>
            </a:r>
            <a:r>
              <a:rPr lang="en-GB" dirty="0">
                <a:solidFill>
                  <a:srgbClr val="4F5652"/>
                </a:solidFill>
              </a:rPr>
              <a:t> and </a:t>
            </a:r>
            <a:r>
              <a:rPr lang="en-GB" b="1" u="sng" dirty="0">
                <a:solidFill>
                  <a:srgbClr val="4F5652"/>
                </a:solidFill>
              </a:rPr>
              <a:t>review</a:t>
            </a:r>
            <a:r>
              <a:rPr lang="en-GB" dirty="0">
                <a:solidFill>
                  <a:srgbClr val="4F5652"/>
                </a:solidFill>
              </a:rPr>
              <a:t> notes on that area (flashcards, mind maps, summary notes)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 </a:t>
            </a:r>
          </a:p>
        </p:txBody>
      </p:sp>
      <p:sp>
        <p:nvSpPr>
          <p:cNvPr id="15" name="Arrow: Down 3">
            <a:extLst>
              <a:ext uri="{FF2B5EF4-FFF2-40B4-BE49-F238E27FC236}">
                <a16:creationId xmlns:a16="http://schemas.microsoft.com/office/drawing/2014/main" id="{3C19D578-2F34-317E-C31A-A518872C6CB6}"/>
              </a:ext>
            </a:extLst>
          </p:cNvPr>
          <p:cNvSpPr/>
          <p:nvPr/>
        </p:nvSpPr>
        <p:spPr>
          <a:xfrm>
            <a:off x="5878284" y="1720714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CB039A1-113D-21F9-AF38-080EE739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Revision Advice</a:t>
            </a:r>
            <a:endParaRPr lang="en-GB" b="1" dirty="0">
              <a:solidFill>
                <a:srgbClr val="1F6B27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A579E71-B436-4366-DD69-E7A29705253F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34D037D-F4C1-2025-9D83-0BDF29E7604E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CB24F15-95A0-D97F-CDBC-91C8F36F91D7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668C44-8B81-8DBD-1B12-BB657D4968FB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0C059EE-9304-1049-91FA-872CC141CC92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6A1D487-A628-B9FB-5CF0-E56A85549D90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65420E-736D-E7BA-7EA8-A74301097D31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2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3CD06B-CA16-0BB1-93E6-C6979A2E3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3C667C7-A96D-5B48-EB25-F05404C2BCC4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6329FA4-18B8-95BB-3F43-DD0FFE5FA89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1584EA-934D-401F-B028-A5BC1CCFE0D5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EBBC2B72-2507-B8DB-1DD6-81B0664F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Example: Mind Maps </a:t>
            </a:r>
            <a:endParaRPr lang="en-GB" b="1" dirty="0">
              <a:solidFill>
                <a:srgbClr val="1F6B27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1AEFB8D-82C4-3FC7-4A72-794B7AA479DA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DEFDBF5-09FF-7308-D64B-EC547E04BFAF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8384F2-8BF5-5B6C-0A8F-7A9C40A91F2F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D9E1530-E863-B658-EBA0-4444BC970ABB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32C83B0-003A-E563-C2CA-700667ADB15C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CA637B-3B68-403E-60B3-1F336A4BD45D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623323-7CFF-2037-9DBA-7B55E7122D3B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2B85E9B5-43D2-112A-E171-325010C449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958" y="1125901"/>
            <a:ext cx="7174083" cy="502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406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993B4-5EEB-F490-FCC1-CAD667ACD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C7954E5-E780-F460-A90A-9F4F4F743E80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E95B0DA-BA77-F443-8B42-A13D811BEF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C42F08-7F95-CAB6-C436-751649DFD629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6018CF69-F3F3-BCE8-4C00-3FF3C6A14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Revision Advice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0AA989-51C4-8119-4C33-7AB6260B7C38}"/>
              </a:ext>
            </a:extLst>
          </p:cNvPr>
          <p:cNvSpPr txBox="1">
            <a:spLocks/>
          </p:cNvSpPr>
          <p:nvPr/>
        </p:nvSpPr>
        <p:spPr>
          <a:xfrm>
            <a:off x="0" y="1314450"/>
            <a:ext cx="12192000" cy="5543550"/>
          </a:xfrm>
          <a:prstGeom prst="rect">
            <a:avLst/>
          </a:prstGeom>
        </p:spPr>
        <p:txBody>
          <a:bodyPr vert="horz" lIns="91440" tIns="45720" rIns="91440" bIns="45720" rtlCol="0" anchorCtr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Select area </a:t>
            </a:r>
            <a:r>
              <a:rPr lang="en-GB" dirty="0">
                <a:solidFill>
                  <a:srgbClr val="4F5652"/>
                </a:solidFill>
              </a:rPr>
              <a:t>of course for revision (e.g. Gravitation)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Read</a:t>
            </a:r>
            <a:r>
              <a:rPr lang="en-GB" dirty="0">
                <a:solidFill>
                  <a:srgbClr val="4F5652"/>
                </a:solidFill>
              </a:rPr>
              <a:t> and </a:t>
            </a:r>
            <a:r>
              <a:rPr lang="en-GB" b="1" u="sng" dirty="0">
                <a:solidFill>
                  <a:srgbClr val="4F5652"/>
                </a:solidFill>
              </a:rPr>
              <a:t>review</a:t>
            </a:r>
            <a:r>
              <a:rPr lang="en-GB" dirty="0">
                <a:solidFill>
                  <a:srgbClr val="4F5652"/>
                </a:solidFill>
              </a:rPr>
              <a:t> notes on that area (flashcards, mind maps, summary notes)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Try the associated </a:t>
            </a:r>
            <a:r>
              <a:rPr lang="en-GB" b="1" dirty="0">
                <a:solidFill>
                  <a:srgbClr val="4F5652"/>
                </a:solidFill>
              </a:rPr>
              <a:t>problems</a:t>
            </a:r>
            <a:r>
              <a:rPr lang="en-GB" dirty="0">
                <a:solidFill>
                  <a:srgbClr val="4F5652"/>
                </a:solidFill>
              </a:rPr>
              <a:t> (tutorials and then past papers)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10" name="Arrow: Down 3">
            <a:extLst>
              <a:ext uri="{FF2B5EF4-FFF2-40B4-BE49-F238E27FC236}">
                <a16:creationId xmlns:a16="http://schemas.microsoft.com/office/drawing/2014/main" id="{F5E28E14-5BC6-816D-A19A-89702B5678B1}"/>
              </a:ext>
            </a:extLst>
          </p:cNvPr>
          <p:cNvSpPr/>
          <p:nvPr/>
        </p:nvSpPr>
        <p:spPr>
          <a:xfrm>
            <a:off x="5878284" y="1720714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Arrow: Down 4">
            <a:extLst>
              <a:ext uri="{FF2B5EF4-FFF2-40B4-BE49-F238E27FC236}">
                <a16:creationId xmlns:a16="http://schemas.microsoft.com/office/drawing/2014/main" id="{1D64027A-D803-B0CE-BCB1-8894240C337C}"/>
              </a:ext>
            </a:extLst>
          </p:cNvPr>
          <p:cNvSpPr/>
          <p:nvPr/>
        </p:nvSpPr>
        <p:spPr>
          <a:xfrm>
            <a:off x="5878284" y="2668382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417660C-E1E9-6003-0008-387FCE2BE230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12F7DA3-CC23-1FE8-3BE2-16EC6D47BB64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08F6B52-350C-DFC2-3ACE-9C1EFAF8C419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E73C202-1205-CBDF-80CC-4D77319F9C82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DF6F3B-E66C-9C9F-5BC9-52FC1817F919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FBEC04-9B60-087B-2E2F-A9B8B8378A83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4A848A-A420-A71D-D02B-48B740F51243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752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6F6D-C5ED-98F9-7EA8-8E0BAFC43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E04418C-A1B1-AA00-E6AB-8F23E24D2F4C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C9BC41B-CFE1-67D7-0521-75DE302E09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44B2B5-353B-4178-95D4-110B82E25B7A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03FED530-C63C-A7B4-259A-4AFA185DB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Tutorials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2428F77-9F73-B133-8E2D-36441807F4BC}"/>
              </a:ext>
            </a:extLst>
          </p:cNvPr>
          <p:cNvSpPr txBox="1">
            <a:spLocks/>
          </p:cNvSpPr>
          <p:nvPr/>
        </p:nvSpPr>
        <p:spPr>
          <a:xfrm>
            <a:off x="195261" y="1286811"/>
            <a:ext cx="6805614" cy="50888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500" dirty="0">
                <a:solidFill>
                  <a:srgbClr val="4F5652"/>
                </a:solidFill>
              </a:rPr>
              <a:t>All pupils given physical booklets with answers on the back pages. </a:t>
            </a:r>
          </a:p>
          <a:p>
            <a:endParaRPr lang="en-GB" sz="3500" dirty="0">
              <a:solidFill>
                <a:srgbClr val="4F5652"/>
              </a:solidFill>
            </a:endParaRPr>
          </a:p>
          <a:p>
            <a:r>
              <a:rPr lang="en-GB" sz="3500" dirty="0">
                <a:solidFill>
                  <a:srgbClr val="4F5652"/>
                </a:solidFill>
              </a:rPr>
              <a:t>Problem practice is key to success in Physics.</a:t>
            </a:r>
          </a:p>
          <a:p>
            <a:endParaRPr lang="en-GB" sz="3500" dirty="0">
              <a:solidFill>
                <a:srgbClr val="4F5652"/>
              </a:solidFill>
            </a:endParaRPr>
          </a:p>
          <a:p>
            <a:r>
              <a:rPr lang="en-GB" sz="3500" dirty="0">
                <a:solidFill>
                  <a:srgbClr val="4F5652"/>
                </a:solidFill>
              </a:rPr>
              <a:t>Increasing in difficulty with some past paper questions at the end.</a:t>
            </a:r>
          </a:p>
          <a:p>
            <a:endParaRPr lang="en-GB" sz="3500" dirty="0">
              <a:solidFill>
                <a:srgbClr val="4F5652"/>
              </a:solidFill>
            </a:endParaRPr>
          </a:p>
          <a:p>
            <a:r>
              <a:rPr lang="en-GB" sz="3500" dirty="0">
                <a:solidFill>
                  <a:srgbClr val="4F5652"/>
                </a:solidFill>
              </a:rPr>
              <a:t>Digital copies on the class Teams pages.</a:t>
            </a:r>
          </a:p>
          <a:p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4863F8-8678-0DE5-BBED-1361DEBAA708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485B009-2AA8-DDC8-BF7E-7E34D447A837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CAFA017-E0C3-12E4-D2F3-65E6FAC1716C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A1B8F1E-FE91-3F45-C6C4-62AB4CF8A90A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5A5964D-2953-38BE-DE95-88993045A5D3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F3892FD-0B9F-86E5-7039-086BA260E2FC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9496663-53A3-1894-27BE-F6B94E2DB181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B8A7858C-5967-885B-004A-E20491E9C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974" y="1383632"/>
            <a:ext cx="3245373" cy="463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5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5F6E9-9CCA-B57B-99AE-D6B775A2C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2DF1E2F-5B1A-8419-9078-F1C0DE7713BD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0E4A2CB-0209-1C10-AEE7-4535177126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3D14EA-CB66-5BCE-5A77-5890925293DC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443D5FCF-2744-0101-88ED-83A8DC7E7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Past Papers</a:t>
            </a:r>
            <a:endParaRPr lang="en-GB" b="1" dirty="0">
              <a:solidFill>
                <a:srgbClr val="1F6B27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E653E9B-D772-88C0-9E7E-091DF11392D2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1F53787-0D8C-1657-84D4-081B12E7C21F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E7AAFDC-2EB2-9005-1CCA-1C3E105600EF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B4A0F1C-CCFC-19BD-7F37-2DAAC05F4BAA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364A74E-EEB0-B822-0677-A2DAA9534A76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5107857-8650-9EEF-A499-B4BAEFE64D7E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2387F7-B98F-6EE3-728E-50E359A79186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511060CB-FF15-B9B9-B049-ACB94A311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655" y="1021683"/>
            <a:ext cx="7438270" cy="5128014"/>
          </a:xfrm>
          <a:prstGeom prst="rect">
            <a:avLst/>
          </a:prstGeom>
        </p:spPr>
      </p:pic>
      <p:sp>
        <p:nvSpPr>
          <p:cNvPr id="21" name="Rectangle 5">
            <a:extLst>
              <a:ext uri="{FF2B5EF4-FFF2-40B4-BE49-F238E27FC236}">
                <a16:creationId xmlns:a16="http://schemas.microsoft.com/office/drawing/2014/main" id="{ABFE57AF-9563-7320-5247-45638D51B3DD}"/>
              </a:ext>
            </a:extLst>
          </p:cNvPr>
          <p:cNvSpPr/>
          <p:nvPr/>
        </p:nvSpPr>
        <p:spPr>
          <a:xfrm>
            <a:off x="2248654" y="1021682"/>
            <a:ext cx="3534336" cy="1120173"/>
          </a:xfrm>
          <a:prstGeom prst="rect">
            <a:avLst/>
          </a:prstGeom>
          <a:noFill/>
          <a:ln w="38103" cap="flat">
            <a:solidFill>
              <a:srgbClr val="FF0000"/>
            </a:solidFill>
            <a:custDash>
              <a:ds d="100000" sp="100000"/>
            </a:custDash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71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28DA2-FA3F-5321-A8CB-C10971F4E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3C5CD81A-EA41-97FF-81AF-FCB92EE29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532" y="1423740"/>
            <a:ext cx="9537657" cy="342440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C6FE13B-81FC-B9BC-C111-4120CF7015FB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62E855A-4787-4C77-38BA-B5E145D7DD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71BC1A-B8DA-09B5-8EBF-54EE812DC364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D0E906BE-C4A0-A1F5-763D-C67B56CA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Past Papers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E9C9BA85-377C-5D34-BED8-0576DBE9C3B9}"/>
              </a:ext>
            </a:extLst>
          </p:cNvPr>
          <p:cNvSpPr txBox="1"/>
          <p:nvPr/>
        </p:nvSpPr>
        <p:spPr>
          <a:xfrm>
            <a:off x="2094412" y="5040618"/>
            <a:ext cx="8003176" cy="1077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4F565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Full past papers and a link to old past papers is provided on 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4F565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class Teams pages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4F565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8C1B4FF-1485-CDE9-38B4-A2B3EFFF77AB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CA695EB-F073-1666-23D8-25DE7FABE33F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0DC01FC-DD85-004B-8F0A-C05E349B99DA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F475460-5FE3-E5AD-3206-56D31EC48408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7A132BC-B31B-1CF5-32DD-79BA45D481FE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49AA51-57F7-E110-98C1-A6AAD101815B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366E23B-AFD9-95CD-EDFD-009559DE2DFA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9BB33F0E-8D9A-72A6-65CE-163F2F9636ED}"/>
              </a:ext>
            </a:extLst>
          </p:cNvPr>
          <p:cNvSpPr/>
          <p:nvPr/>
        </p:nvSpPr>
        <p:spPr>
          <a:xfrm>
            <a:off x="7667625" y="4144432"/>
            <a:ext cx="280986" cy="323156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1F6B27"/>
              </a:highligh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DB5DD1E-A802-033C-4911-1C573B86B927}"/>
              </a:ext>
            </a:extLst>
          </p:cNvPr>
          <p:cNvSpPr/>
          <p:nvPr/>
        </p:nvSpPr>
        <p:spPr>
          <a:xfrm>
            <a:off x="9696987" y="4144431"/>
            <a:ext cx="328120" cy="323156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1F6B27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D749CA5-C5E7-D8CC-8BA7-1106620D678D}"/>
              </a:ext>
            </a:extLst>
          </p:cNvPr>
          <p:cNvSpPr/>
          <p:nvPr/>
        </p:nvSpPr>
        <p:spPr>
          <a:xfrm>
            <a:off x="8006037" y="4154038"/>
            <a:ext cx="280987" cy="323156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1F6B27"/>
              </a:highligh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A9AC510-CCDC-75BC-C959-DD8CB03DD03C}"/>
              </a:ext>
            </a:extLst>
          </p:cNvPr>
          <p:cNvSpPr/>
          <p:nvPr/>
        </p:nvSpPr>
        <p:spPr>
          <a:xfrm>
            <a:off x="8618011" y="4144432"/>
            <a:ext cx="409576" cy="323156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1F6B27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1500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 animBg="1"/>
      <p:bldP spid="23" grpId="0" animBg="1"/>
      <p:bldP spid="33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575D9-BED5-747C-ADB1-33426D8A4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BFAE47C-57F1-23E9-2E54-583B38F12F1F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DF2BC62-D17C-32C4-15A9-D190F3020D1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39D45C8-9665-8F7A-5167-8429C7C9BC34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6B3A9227-E8A2-F4ED-208E-A247DD7B3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Revision Advice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B3AAD00-6A0F-E6C7-2CC6-2C35E4144DD4}"/>
              </a:ext>
            </a:extLst>
          </p:cNvPr>
          <p:cNvSpPr txBox="1">
            <a:spLocks/>
          </p:cNvSpPr>
          <p:nvPr/>
        </p:nvSpPr>
        <p:spPr>
          <a:xfrm>
            <a:off x="0" y="1314450"/>
            <a:ext cx="12192000" cy="5543550"/>
          </a:xfrm>
          <a:prstGeom prst="rect">
            <a:avLst/>
          </a:prstGeom>
        </p:spPr>
        <p:txBody>
          <a:bodyPr vert="horz" lIns="91440" tIns="45720" rIns="91440" bIns="45720" rtlCol="0" anchorCtr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Select area </a:t>
            </a:r>
            <a:r>
              <a:rPr lang="en-GB" dirty="0">
                <a:solidFill>
                  <a:srgbClr val="4F5652"/>
                </a:solidFill>
              </a:rPr>
              <a:t>of course for revision (e.g. Gravitation)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Read</a:t>
            </a:r>
            <a:r>
              <a:rPr lang="en-GB" dirty="0">
                <a:solidFill>
                  <a:srgbClr val="4F5652"/>
                </a:solidFill>
              </a:rPr>
              <a:t> and </a:t>
            </a:r>
            <a:r>
              <a:rPr lang="en-GB" b="1" u="sng" dirty="0">
                <a:solidFill>
                  <a:srgbClr val="4F5652"/>
                </a:solidFill>
              </a:rPr>
              <a:t>review</a:t>
            </a:r>
            <a:r>
              <a:rPr lang="en-GB" dirty="0">
                <a:solidFill>
                  <a:srgbClr val="4F5652"/>
                </a:solidFill>
              </a:rPr>
              <a:t> notes on that area (flashcards, mind maps, summary notes)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Try the associated </a:t>
            </a:r>
            <a:r>
              <a:rPr lang="en-GB" b="1" dirty="0">
                <a:solidFill>
                  <a:srgbClr val="4F5652"/>
                </a:solidFill>
              </a:rPr>
              <a:t>problems</a:t>
            </a:r>
            <a:r>
              <a:rPr lang="en-GB" dirty="0">
                <a:solidFill>
                  <a:srgbClr val="4F5652"/>
                </a:solidFill>
              </a:rPr>
              <a:t> (tutorials and then past papers)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Log progress with </a:t>
            </a:r>
            <a:r>
              <a:rPr lang="en-GB" b="1" dirty="0">
                <a:solidFill>
                  <a:srgbClr val="4F5652"/>
                </a:solidFill>
              </a:rPr>
              <a:t>QS course check list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3" name="Arrow: Down 3">
            <a:extLst>
              <a:ext uri="{FF2B5EF4-FFF2-40B4-BE49-F238E27FC236}">
                <a16:creationId xmlns:a16="http://schemas.microsoft.com/office/drawing/2014/main" id="{3F1F9F75-CB1B-C002-3FFD-124F8401FEF5}"/>
              </a:ext>
            </a:extLst>
          </p:cNvPr>
          <p:cNvSpPr/>
          <p:nvPr/>
        </p:nvSpPr>
        <p:spPr>
          <a:xfrm>
            <a:off x="5878284" y="1720714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rrow: Down 4">
            <a:extLst>
              <a:ext uri="{FF2B5EF4-FFF2-40B4-BE49-F238E27FC236}">
                <a16:creationId xmlns:a16="http://schemas.microsoft.com/office/drawing/2014/main" id="{8A84782D-F9F7-ED12-DF14-DAB2F8631DDB}"/>
              </a:ext>
            </a:extLst>
          </p:cNvPr>
          <p:cNvSpPr/>
          <p:nvPr/>
        </p:nvSpPr>
        <p:spPr>
          <a:xfrm>
            <a:off x="5878284" y="2668382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F5E8E39F-8107-E308-6982-BA7104BE38E8}"/>
              </a:ext>
            </a:extLst>
          </p:cNvPr>
          <p:cNvSpPr/>
          <p:nvPr/>
        </p:nvSpPr>
        <p:spPr>
          <a:xfrm>
            <a:off x="5878284" y="3594833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40AED1-D33D-F5E6-3D2D-5B5A52C9E565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6503FB4-49C0-C4AD-A392-E78A5B4A244A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F5ED14A-C7BF-45CC-C581-A214A0721161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346B8D3-C758-51C1-14BD-41D8E479F6C9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2EBB59F-562E-CD6C-73A9-54B84720856D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7CFA465-AA2E-6A4E-C786-BF677C444B17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7CD774-B033-CE31-32A7-F87A3A864AC4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800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2F926-B5DA-7E33-0B87-12A99921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0612979-6B4E-AED6-1D51-BCEC8408EDFF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395E344-D5C3-D1FD-750B-BFC6D83215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F5401E-441D-6168-22F3-2FD7AFC50CEA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BCB2DA5F-FE6B-5215-E184-B95A7BFEB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Course Checklist</a:t>
            </a:r>
            <a:endParaRPr lang="en-GB" b="1" dirty="0">
              <a:solidFill>
                <a:srgbClr val="1F6B27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6D01B4-75DD-AADA-727D-FF277D971237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5AA88C0-984E-56C2-DC13-7152FAE7ED29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FA7FC4B-592E-7CEC-3F05-3D7149EF72C5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DA36502-DA5C-27B4-EE06-4DCE4F897E16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F5ECB5C-F2BA-71C6-1119-8B9F42BEA265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7E3464F-F401-EA82-DDBF-97A47EC9CC13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0344373-2D5B-AF00-720D-6C1B51D6A8D1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2E172DB5-1707-17C7-DA06-304A1E816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110" y="1200467"/>
            <a:ext cx="3302178" cy="469289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8AEC591-DF88-7841-FFC8-52F73D1BF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5980" y="595311"/>
            <a:ext cx="4504091" cy="532926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55637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58A34-6A46-A271-5D2F-9AD8C96D1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A496321-94EB-7FAB-45C4-C449B95CB34E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78153D6-99CD-3D48-CF6C-B03FE1F06E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36770F-72E6-82FE-965A-8E00D1D35875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C5CA412-47FD-54FC-C9F0-096124C02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Revision Advice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A2395F3-2B75-FBC3-09E2-590E91998FCE}"/>
              </a:ext>
            </a:extLst>
          </p:cNvPr>
          <p:cNvSpPr txBox="1">
            <a:spLocks/>
          </p:cNvSpPr>
          <p:nvPr/>
        </p:nvSpPr>
        <p:spPr>
          <a:xfrm>
            <a:off x="0" y="1070371"/>
            <a:ext cx="12192000" cy="5543550"/>
          </a:xfrm>
          <a:prstGeom prst="rect">
            <a:avLst/>
          </a:prstGeom>
        </p:spPr>
        <p:txBody>
          <a:bodyPr vert="horz" lIns="91440" tIns="45720" rIns="91440" bIns="45720" rtlCol="0" anchorCtr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Select area </a:t>
            </a:r>
            <a:r>
              <a:rPr lang="en-GB" dirty="0">
                <a:solidFill>
                  <a:srgbClr val="4F5652"/>
                </a:solidFill>
              </a:rPr>
              <a:t>of course for revision (e.g. Gravitation)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4F5652"/>
                </a:solidFill>
              </a:rPr>
              <a:t>Read</a:t>
            </a:r>
            <a:r>
              <a:rPr lang="en-GB" dirty="0">
                <a:solidFill>
                  <a:srgbClr val="4F5652"/>
                </a:solidFill>
              </a:rPr>
              <a:t> and </a:t>
            </a:r>
            <a:r>
              <a:rPr lang="en-GB" b="1" u="sng" dirty="0">
                <a:solidFill>
                  <a:srgbClr val="4F5652"/>
                </a:solidFill>
              </a:rPr>
              <a:t>review</a:t>
            </a:r>
            <a:r>
              <a:rPr lang="en-GB" dirty="0">
                <a:solidFill>
                  <a:srgbClr val="4F5652"/>
                </a:solidFill>
              </a:rPr>
              <a:t> notes on that area (flashcards, mind maps, summary notes)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Try the associated </a:t>
            </a:r>
            <a:r>
              <a:rPr lang="en-GB" b="1" dirty="0">
                <a:solidFill>
                  <a:srgbClr val="4F5652"/>
                </a:solidFill>
              </a:rPr>
              <a:t>problems</a:t>
            </a:r>
            <a:r>
              <a:rPr lang="en-GB" dirty="0">
                <a:solidFill>
                  <a:srgbClr val="4F5652"/>
                </a:solidFill>
              </a:rPr>
              <a:t> (tutorials and then past papers)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Check knowledge with </a:t>
            </a:r>
            <a:r>
              <a:rPr lang="en-GB" b="1" dirty="0">
                <a:solidFill>
                  <a:srgbClr val="4F5652"/>
                </a:solidFill>
              </a:rPr>
              <a:t>QS course check list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Move on to the next area. </a:t>
            </a: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endParaRPr lang="en-GB" dirty="0">
              <a:solidFill>
                <a:srgbClr val="4F5652"/>
              </a:solidFill>
            </a:endParaRPr>
          </a:p>
          <a:p>
            <a:pPr marL="0" indent="0" algn="ct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rgbClr val="4F5652"/>
                </a:solidFill>
              </a:rPr>
              <a:t>Complete </a:t>
            </a:r>
            <a:r>
              <a:rPr lang="en-GB" b="1" dirty="0">
                <a:solidFill>
                  <a:srgbClr val="4F5652"/>
                </a:solidFill>
              </a:rPr>
              <a:t>full past papers </a:t>
            </a:r>
            <a:r>
              <a:rPr lang="en-GB" dirty="0">
                <a:solidFill>
                  <a:srgbClr val="4F5652"/>
                </a:solidFill>
              </a:rPr>
              <a:t>(timed) and log results. </a:t>
            </a:r>
          </a:p>
        </p:txBody>
      </p:sp>
      <p:sp>
        <p:nvSpPr>
          <p:cNvPr id="10" name="Arrow: Down 3">
            <a:extLst>
              <a:ext uri="{FF2B5EF4-FFF2-40B4-BE49-F238E27FC236}">
                <a16:creationId xmlns:a16="http://schemas.microsoft.com/office/drawing/2014/main" id="{3B8FC727-8C9B-FA11-E583-1A4CE573790A}"/>
              </a:ext>
            </a:extLst>
          </p:cNvPr>
          <p:cNvSpPr/>
          <p:nvPr/>
        </p:nvSpPr>
        <p:spPr>
          <a:xfrm>
            <a:off x="5878284" y="1476635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Arrow: Down 4">
            <a:extLst>
              <a:ext uri="{FF2B5EF4-FFF2-40B4-BE49-F238E27FC236}">
                <a16:creationId xmlns:a16="http://schemas.microsoft.com/office/drawing/2014/main" id="{E453024B-37CB-0136-5F1A-0BA75A875101}"/>
              </a:ext>
            </a:extLst>
          </p:cNvPr>
          <p:cNvSpPr/>
          <p:nvPr/>
        </p:nvSpPr>
        <p:spPr>
          <a:xfrm>
            <a:off x="5878284" y="2424303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Arrow: Down 5">
            <a:extLst>
              <a:ext uri="{FF2B5EF4-FFF2-40B4-BE49-F238E27FC236}">
                <a16:creationId xmlns:a16="http://schemas.microsoft.com/office/drawing/2014/main" id="{053D224A-81F4-FF86-FBAE-81CBAA569119}"/>
              </a:ext>
            </a:extLst>
          </p:cNvPr>
          <p:cNvSpPr/>
          <p:nvPr/>
        </p:nvSpPr>
        <p:spPr>
          <a:xfrm>
            <a:off x="5878284" y="3350754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Arrow: Down 6">
            <a:extLst>
              <a:ext uri="{FF2B5EF4-FFF2-40B4-BE49-F238E27FC236}">
                <a16:creationId xmlns:a16="http://schemas.microsoft.com/office/drawing/2014/main" id="{EB739544-8A9E-5994-BE2C-817498518C74}"/>
              </a:ext>
            </a:extLst>
          </p:cNvPr>
          <p:cNvSpPr/>
          <p:nvPr/>
        </p:nvSpPr>
        <p:spPr>
          <a:xfrm>
            <a:off x="5878284" y="4313089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rrow: Down 9">
            <a:extLst>
              <a:ext uri="{FF2B5EF4-FFF2-40B4-BE49-F238E27FC236}">
                <a16:creationId xmlns:a16="http://schemas.microsoft.com/office/drawing/2014/main" id="{290F5D23-9211-7BDB-EA68-0322A9BF976D}"/>
              </a:ext>
            </a:extLst>
          </p:cNvPr>
          <p:cNvSpPr/>
          <p:nvPr/>
        </p:nvSpPr>
        <p:spPr>
          <a:xfrm>
            <a:off x="5878284" y="5275424"/>
            <a:ext cx="435428" cy="539934"/>
          </a:xfrm>
          <a:custGeom>
            <a:avLst>
              <a:gd name="f0" fmla="val 1289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pin 0 f1 10800"/>
              <a:gd name="f15" fmla="pin 0 f0 21600"/>
              <a:gd name="f16" fmla="*/ f10 f2 1"/>
              <a:gd name="f17" fmla="*/ f11 f2 1"/>
              <a:gd name="f18" fmla="val f14"/>
              <a:gd name="f19" fmla="val f15"/>
              <a:gd name="f20" fmla="+- 21600 0 f14"/>
              <a:gd name="f21" fmla="*/ f14 f12 1"/>
              <a:gd name="f22" fmla="*/ f15 f13 1"/>
              <a:gd name="f23" fmla="*/ 0 f13 1"/>
              <a:gd name="f24" fmla="*/ 0 f12 1"/>
              <a:gd name="f25" fmla="*/ f16 1 f4"/>
              <a:gd name="f26" fmla="*/ 21600 f12 1"/>
              <a:gd name="f27" fmla="*/ f17 1 f4"/>
              <a:gd name="f28" fmla="+- 21600 0 f19"/>
              <a:gd name="f29" fmla="*/ f18 f12 1"/>
              <a:gd name="f30" fmla="*/ f20 f12 1"/>
              <a:gd name="f31" fmla="*/ f19 f13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3 1"/>
            </a:gdLst>
            <a:ahLst>
              <a:ahXY gdRefX="f1" minX="f7" maxX="f9" gdRefY="f0" minY="f7" maxY="f8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24" y="f31"/>
              </a:cxn>
              <a:cxn ang="f33">
                <a:pos x="f26" y="f31"/>
              </a:cxn>
            </a:cxnLst>
            <a:rect l="f29" t="f23" r="f30" b="f37"/>
            <a:pathLst>
              <a:path w="21600" h="21600">
                <a:moveTo>
                  <a:pt x="f18" y="f7"/>
                </a:moveTo>
                <a:lnTo>
                  <a:pt x="f18" y="f19"/>
                </a:lnTo>
                <a:lnTo>
                  <a:pt x="f7" y="f19"/>
                </a:lnTo>
                <a:lnTo>
                  <a:pt x="f9" y="f8"/>
                </a:lnTo>
                <a:lnTo>
                  <a:pt x="f8" y="f19"/>
                </a:lnTo>
                <a:lnTo>
                  <a:pt x="f20" y="f19"/>
                </a:lnTo>
                <a:lnTo>
                  <a:pt x="f20" y="f7"/>
                </a:lnTo>
                <a:close/>
              </a:path>
            </a:pathLst>
          </a:custGeom>
          <a:solidFill>
            <a:schemeClr val="accent2"/>
          </a:solidFill>
          <a:ln w="12701" cap="flat">
            <a:solidFill>
              <a:schemeClr val="bg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DDF906C-A4E9-3FE1-B5A7-18395F749B75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0877543-227F-2807-8199-D0C28800B53B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72305E9-55D5-FBB2-9EF8-32E3194F6E02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D355F1C-A245-2E85-23BC-34F2091428F6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F8E4FC0-4E00-B291-2247-DCCB3D3E4919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2FEBFEF-E0CC-6417-818B-30F25EF6CBFB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05847C-4269-E734-D1C4-25F5DE749E79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659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0E260-C3B2-BEF9-951F-A69AD9705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735C5AC-7DF7-C738-644E-8D23A58377D8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9F5F987-3449-BD26-CE68-952CB9396B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A8ADAA-4194-002B-1787-6187378D9867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66408E87-E230-C2A4-DDE0-718B40AC8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 Past Paper Tracker</a:t>
            </a:r>
            <a:endParaRPr lang="en-GB" b="1" dirty="0">
              <a:solidFill>
                <a:srgbClr val="1F6B27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B3B163-0B4D-ACBD-32CA-2AD537D0AF3A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8B4A1A7-4B14-0340-FD0F-09B683505296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07BE476-4643-E156-F07F-85CDB4D2DEAE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C4CBAA-4D37-6CD2-6F87-1D54E1D1A916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CE6BF-2377-80ED-A8D4-2932E921CB07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859F636-3627-F796-5205-CDBC148C5451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BD1AC68-C927-79CD-4B56-C0881542F66F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D793DAB1-C686-B5E5-BA9D-0BE7914C76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921"/>
          <a:stretch/>
        </p:blipFill>
        <p:spPr>
          <a:xfrm rot="5400000">
            <a:off x="4048811" y="341083"/>
            <a:ext cx="4895850" cy="64953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7993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59DD5-B016-F41D-93C1-58040E125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5AF9B97-D9A0-A29C-F6BE-36CF331729A0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F5CD4E0-D750-C9E4-25F3-111E4ED07C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92E64D-EBD6-DF2E-8293-9CF3DCFAB811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5635897B-D017-E558-D3A4-271FF5EF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 Additional Support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F6D0669-516A-2C99-C44E-16D847934EA6}"/>
              </a:ext>
            </a:extLst>
          </p:cNvPr>
          <p:cNvSpPr txBox="1">
            <a:spLocks/>
          </p:cNvSpPr>
          <p:nvPr/>
        </p:nvSpPr>
        <p:spPr>
          <a:xfrm>
            <a:off x="195262" y="1286810"/>
            <a:ext cx="11858624" cy="50323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b="1" dirty="0">
                <a:solidFill>
                  <a:srgbClr val="4F5652"/>
                </a:solidFill>
              </a:rPr>
              <a:t>Supported Study </a:t>
            </a:r>
          </a:p>
          <a:p>
            <a:r>
              <a:rPr lang="en-GB" sz="3000" dirty="0">
                <a:solidFill>
                  <a:srgbClr val="4F5652"/>
                </a:solidFill>
              </a:rPr>
              <a:t>Will take place weekly closer to the exams – sign up sheets outside S13.</a:t>
            </a:r>
          </a:p>
          <a:p>
            <a:r>
              <a:rPr lang="en-GB" sz="3000" dirty="0">
                <a:solidFill>
                  <a:srgbClr val="4F5652"/>
                </a:solidFill>
              </a:rPr>
              <a:t>Come with questions. </a:t>
            </a:r>
          </a:p>
          <a:p>
            <a:pPr>
              <a:buFont typeface="Arial" panose="020B0604020202020204" pitchFamily="34" charset="0"/>
              <a:buChar char="-"/>
            </a:pPr>
            <a:endParaRPr lang="en-GB" sz="3200" dirty="0">
              <a:solidFill>
                <a:srgbClr val="4F565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b="1" dirty="0">
                <a:solidFill>
                  <a:srgbClr val="4F5652"/>
                </a:solidFill>
              </a:rPr>
              <a:t>Lunchtime Drop-in (1:10 – 1:50)</a:t>
            </a:r>
          </a:p>
          <a:p>
            <a:r>
              <a:rPr lang="en-GB" sz="3000" dirty="0">
                <a:solidFill>
                  <a:srgbClr val="4F5652"/>
                </a:solidFill>
              </a:rPr>
              <a:t>Any member of the Physics department will be able to help but please ensure pupils come prepared with questions. </a:t>
            </a:r>
          </a:p>
          <a:p>
            <a:pPr>
              <a:buFont typeface="Arial" panose="020B0604020202020204" pitchFamily="34" charset="0"/>
              <a:buChar char="-"/>
            </a:pPr>
            <a:endParaRPr lang="en-GB" sz="3200" b="1" dirty="0">
              <a:solidFill>
                <a:srgbClr val="4F565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b="1" dirty="0">
                <a:solidFill>
                  <a:srgbClr val="4F5652"/>
                </a:solidFill>
              </a:rPr>
              <a:t>In-Class Revision Programme (February-April)</a:t>
            </a:r>
          </a:p>
          <a:p>
            <a:r>
              <a:rPr lang="en-GB" sz="3000" dirty="0">
                <a:solidFill>
                  <a:srgbClr val="4F5652"/>
                </a:solidFill>
              </a:rPr>
              <a:t>Approx. 5 weeks in class where pupils will have time to ask for assistance.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5E7C2E8-91DB-E651-5C6F-F03611AA5691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49365CC-7703-14C1-4A5A-060809A43597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8C60FC5-5B5E-B0AC-BBA5-6B7A17BB0309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C30094C-09C6-E65B-280E-F4A4AFB9BB34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C55B09B-F200-A7CB-A421-487E749B3727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CD1E76A-6D55-B3F5-53C4-C60BBD9A0C1B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27374B3-6804-C856-CB96-C0AE6191EFA8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508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AC125-B671-4EC1-D5F5-F60790B17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CE8A022-27BA-1734-119E-6A12B32C9935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DB688DC-D573-82B3-0768-DF04D15997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DF6A578-F14F-60BE-6624-A30D0A7104E7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DF295C24-E35B-99A3-91B7-9985BBA4E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 Definitions and Graphs</a:t>
            </a:r>
            <a:endParaRPr lang="en-GB" b="1" dirty="0">
              <a:solidFill>
                <a:srgbClr val="1F6B27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0DF1A4-85EC-707E-80E2-C6B3D38936CC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5459D9C-76A2-C9E5-93B9-F273D98E8E87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7F80C6-316E-D4D4-9436-94321175D647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99FEF7-5C41-AA06-C7EC-65D92242181D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50D7D1-DD86-EF4F-134F-1ACF9F1722C2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D03B89-78A9-5957-4153-19DE0470A9B5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371B80F-286E-4BB5-D673-9321221C31D4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362AA79-B7EE-65F3-06CF-1DFC56781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110" y="1152559"/>
            <a:ext cx="3116766" cy="475428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FCBB88-B1C7-F82C-682A-79BE2F829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724" y="1589642"/>
            <a:ext cx="5974824" cy="391491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4503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B0990-4525-E762-8F8E-6DE1FE475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D27A33D-016C-FCB0-F127-D1B49B957797}"/>
              </a:ext>
            </a:extLst>
          </p:cNvPr>
          <p:cNvSpPr/>
          <p:nvPr/>
        </p:nvSpPr>
        <p:spPr>
          <a:xfrm>
            <a:off x="0" y="6262688"/>
            <a:ext cx="12192000" cy="595312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71348FF-EEA5-0592-66EB-E9FF97A6A2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75" y="58069"/>
            <a:ext cx="1928625" cy="12857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E75D0C-1D55-1716-F2E8-6DA5F99158A8}"/>
              </a:ext>
            </a:extLst>
          </p:cNvPr>
          <p:cNvCxnSpPr>
            <a:cxnSpLocks/>
          </p:cNvCxnSpPr>
          <p:nvPr/>
        </p:nvCxnSpPr>
        <p:spPr>
          <a:xfrm>
            <a:off x="-97277" y="6262688"/>
            <a:ext cx="12289277" cy="0"/>
          </a:xfrm>
          <a:prstGeom prst="line">
            <a:avLst/>
          </a:prstGeom>
          <a:ln w="19050">
            <a:solidFill>
              <a:srgbClr val="1F6B27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FE17563B-CC9C-1444-B8B6-84C637D36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18255"/>
            <a:ext cx="11085628" cy="1325563"/>
          </a:xfrm>
        </p:spPr>
        <p:txBody>
          <a:bodyPr/>
          <a:lstStyle/>
          <a:p>
            <a:r>
              <a:rPr lang="en-US" b="1" dirty="0">
                <a:solidFill>
                  <a:srgbClr val="1F6B27"/>
                </a:solidFill>
              </a:rPr>
              <a:t> Things you can do at home</a:t>
            </a:r>
            <a:endParaRPr lang="en-GB" b="1" dirty="0">
              <a:solidFill>
                <a:srgbClr val="1F6B27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F2ED58-7781-D879-967F-DCFE96DE481C}"/>
              </a:ext>
            </a:extLst>
          </p:cNvPr>
          <p:cNvSpPr txBox="1">
            <a:spLocks/>
          </p:cNvSpPr>
          <p:nvPr/>
        </p:nvSpPr>
        <p:spPr>
          <a:xfrm>
            <a:off x="166688" y="1456807"/>
            <a:ext cx="11858624" cy="50323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000" b="1" dirty="0">
                <a:solidFill>
                  <a:srgbClr val="4F5652"/>
                </a:solidFill>
              </a:rPr>
              <a:t>To support your child with Physics you could:</a:t>
            </a:r>
          </a:p>
          <a:p>
            <a:endParaRPr lang="en-GB" sz="3000" dirty="0">
              <a:solidFill>
                <a:srgbClr val="4F5652"/>
              </a:solidFill>
            </a:endParaRPr>
          </a:p>
          <a:p>
            <a:r>
              <a:rPr lang="en-GB" sz="3000" dirty="0">
                <a:solidFill>
                  <a:srgbClr val="4F5652"/>
                </a:solidFill>
              </a:rPr>
              <a:t>Encourage them to complete the past papers and monitor their progress using the highlighted checklist or past paper log.</a:t>
            </a:r>
          </a:p>
          <a:p>
            <a:endParaRPr lang="en-GB" sz="3000" dirty="0">
              <a:solidFill>
                <a:srgbClr val="4F5652"/>
              </a:solidFill>
            </a:endParaRPr>
          </a:p>
          <a:p>
            <a:r>
              <a:rPr lang="en-GB" sz="3000" dirty="0">
                <a:solidFill>
                  <a:srgbClr val="4F5652"/>
                </a:solidFill>
              </a:rPr>
              <a:t>Review the advice in the pupil's study guide booklet and encourage your child to follow the guidance.</a:t>
            </a:r>
          </a:p>
          <a:p>
            <a:endParaRPr lang="en-GB" sz="3000" dirty="0">
              <a:solidFill>
                <a:srgbClr val="4F5652"/>
              </a:solidFill>
            </a:endParaRPr>
          </a:p>
          <a:p>
            <a:r>
              <a:rPr lang="en-GB" sz="3000" dirty="0">
                <a:solidFill>
                  <a:srgbClr val="4F5652"/>
                </a:solidFill>
              </a:rPr>
              <a:t>Help them recall equations and definitions by reading terms on the definition sheets (on Teams) and asking them to respond.</a:t>
            </a:r>
          </a:p>
          <a:p>
            <a:endParaRPr lang="en-GB" sz="3000" dirty="0">
              <a:solidFill>
                <a:srgbClr val="4F5652"/>
              </a:solidFill>
            </a:endParaRPr>
          </a:p>
          <a:p>
            <a:r>
              <a:rPr lang="en-GB" sz="3000" dirty="0">
                <a:solidFill>
                  <a:srgbClr val="4F5652"/>
                </a:solidFill>
              </a:rPr>
              <a:t>Check mind maps and use them to ask your child questions.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54865E5-131D-98E2-9055-CB343960525E}"/>
              </a:ext>
            </a:extLst>
          </p:cNvPr>
          <p:cNvGrpSpPr/>
          <p:nvPr/>
        </p:nvGrpSpPr>
        <p:grpSpPr>
          <a:xfrm>
            <a:off x="195262" y="6262687"/>
            <a:ext cx="11801475" cy="615158"/>
            <a:chOff x="195262" y="6262687"/>
            <a:chExt cx="11801475" cy="61515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31B7713-2699-5662-59F5-F9706507C00D}"/>
                </a:ext>
              </a:extLst>
            </p:cNvPr>
            <p:cNvGrpSpPr/>
            <p:nvPr/>
          </p:nvGrpSpPr>
          <p:grpSpPr>
            <a:xfrm>
              <a:off x="195262" y="6375678"/>
              <a:ext cx="11801475" cy="369332"/>
              <a:chOff x="195262" y="6350794"/>
              <a:chExt cx="11801475" cy="36933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2DDB68B-EA6D-B693-A64F-DF27562060AB}"/>
                  </a:ext>
                </a:extLst>
              </p:cNvPr>
              <p:cNvSpPr txBox="1"/>
              <p:nvPr/>
            </p:nvSpPr>
            <p:spPr>
              <a:xfrm>
                <a:off x="8153400" y="6350794"/>
                <a:ext cx="932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1F6B27"/>
                    </a:solidFill>
                  </a:rPr>
                  <a:t>     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78C9DB-B5FA-8AD8-BE87-5002FACCB312}"/>
                  </a:ext>
                </a:extLst>
              </p:cNvPr>
              <p:cNvSpPr txBox="1"/>
              <p:nvPr/>
            </p:nvSpPr>
            <p:spPr>
              <a:xfrm>
                <a:off x="10834239" y="6350794"/>
                <a:ext cx="1162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Inclusion</a:t>
                </a:r>
                <a:endParaRPr lang="en-GB" b="1" dirty="0">
                  <a:solidFill>
                    <a:srgbClr val="41991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FD2FA10-B4A1-652D-60D0-B3A3A782432F}"/>
                  </a:ext>
                </a:extLst>
              </p:cNvPr>
              <p:cNvSpPr txBox="1"/>
              <p:nvPr/>
            </p:nvSpPr>
            <p:spPr>
              <a:xfrm>
                <a:off x="195262" y="6350794"/>
                <a:ext cx="30537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419911"/>
                    </a:solidFill>
                  </a:rPr>
                  <a:t>Ambition                                </a:t>
                </a:r>
                <a:r>
                  <a:rPr lang="en-US" b="1" dirty="0">
                    <a:solidFill>
                      <a:srgbClr val="1F6B27"/>
                    </a:solidFill>
                  </a:rPr>
                  <a:t>     </a:t>
                </a:r>
                <a:r>
                  <a:rPr lang="en-GB" dirty="0">
                    <a:solidFill>
                      <a:srgbClr val="1F6B27"/>
                    </a:solidFill>
                  </a:rPr>
                  <a:t>•</a:t>
                </a:r>
                <a:endParaRPr lang="en-GB" b="1" dirty="0">
                  <a:solidFill>
                    <a:srgbClr val="1F6B27"/>
                  </a:solidFill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473C353-5BD5-895C-22DA-48A4591717B3}"/>
                </a:ext>
              </a:extLst>
            </p:cNvPr>
            <p:cNvSpPr txBox="1"/>
            <p:nvPr/>
          </p:nvSpPr>
          <p:spPr>
            <a:xfrm>
              <a:off x="4872128" y="6508513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Physics Department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847A2F-78ED-63FD-693A-770173AD4349}"/>
                </a:ext>
              </a:extLst>
            </p:cNvPr>
            <p:cNvSpPr txBox="1"/>
            <p:nvPr/>
          </p:nvSpPr>
          <p:spPr>
            <a:xfrm>
              <a:off x="4872128" y="6262687"/>
              <a:ext cx="24477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1F6B27"/>
                  </a:solidFill>
                </a:rPr>
                <a:t>Lenzie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183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F9FCD-E151-E93A-0F52-1D9682BFD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77B5707-50D0-C62F-507E-09CE0913FD4B}"/>
              </a:ext>
            </a:extLst>
          </p:cNvPr>
          <p:cNvSpPr/>
          <p:nvPr/>
        </p:nvSpPr>
        <p:spPr>
          <a:xfrm>
            <a:off x="0" y="-136187"/>
            <a:ext cx="12192000" cy="6994187"/>
          </a:xfrm>
          <a:prstGeom prst="rect">
            <a:avLst/>
          </a:prstGeom>
          <a:solidFill>
            <a:srgbClr val="F2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D64E7E-10CE-B6DA-C810-ECC3BD79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86" y="5454988"/>
            <a:ext cx="11085628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1F6B27"/>
                </a:solidFill>
              </a:rPr>
              <a:t>Any Questions?</a:t>
            </a:r>
            <a:endParaRPr lang="en-GB" sz="6000" b="1" dirty="0">
              <a:solidFill>
                <a:srgbClr val="1F6B27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FD3F940-39B9-42EA-5831-F7F5BACDC8AB}"/>
              </a:ext>
            </a:extLst>
          </p:cNvPr>
          <p:cNvSpPr txBox="1">
            <a:spLocks/>
          </p:cNvSpPr>
          <p:nvPr/>
        </p:nvSpPr>
        <p:spPr>
          <a:xfrm>
            <a:off x="553186" y="-136187"/>
            <a:ext cx="110856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rgbClr val="1F6B27"/>
                </a:solidFill>
              </a:rPr>
              <a:t>Thank you for attending!</a:t>
            </a:r>
            <a:endParaRPr lang="en-GB" sz="6000" b="1" dirty="0">
              <a:solidFill>
                <a:srgbClr val="1F6B27"/>
              </a:solidFill>
            </a:endParaRPr>
          </a:p>
        </p:txBody>
      </p:sp>
      <p:pic>
        <p:nvPicPr>
          <p:cNvPr id="6" name="Picture 2" descr="undefined">
            <a:extLst>
              <a:ext uri="{FF2B5EF4-FFF2-40B4-BE49-F238E27FC236}">
                <a16:creationId xmlns:a16="http://schemas.microsoft.com/office/drawing/2014/main" id="{8FE1251D-6AAB-46A3-00DB-8882EFEBF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982" y="1583136"/>
            <a:ext cx="5084035" cy="369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008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760</Words>
  <Application>Microsoft Office PowerPoint</Application>
  <PresentationFormat>Widescreen</PresentationFormat>
  <Paragraphs>196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Office Theme</vt:lpstr>
      <vt:lpstr>Lenzie Academy Physics Department Preparing your child for QS Exams</vt:lpstr>
      <vt:lpstr>Higher Course Structure</vt:lpstr>
      <vt:lpstr>Exam Structure</vt:lpstr>
      <vt:lpstr>Teams Pages</vt:lpstr>
      <vt:lpstr>Revision Advice</vt:lpstr>
      <vt:lpstr>Example: Mind Maps </vt:lpstr>
      <vt:lpstr>Revision Advice</vt:lpstr>
      <vt:lpstr>Tutorials</vt:lpstr>
      <vt:lpstr>Past Papers</vt:lpstr>
      <vt:lpstr>Past Papers</vt:lpstr>
      <vt:lpstr>Revision Advice</vt:lpstr>
      <vt:lpstr>Course Checklist</vt:lpstr>
      <vt:lpstr>Revision Advice</vt:lpstr>
      <vt:lpstr> Past Paper Tracker</vt:lpstr>
      <vt:lpstr> Additional Support</vt:lpstr>
      <vt:lpstr> Definitions and Graphs</vt:lpstr>
      <vt:lpstr> Things you can do at home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White</dc:creator>
  <cp:lastModifiedBy>Tom White</cp:lastModifiedBy>
  <cp:revision>26</cp:revision>
  <dcterms:created xsi:type="dcterms:W3CDTF">2026-08-12T11:35:24Z</dcterms:created>
  <dcterms:modified xsi:type="dcterms:W3CDTF">2026-09-14T18:20:47Z</dcterms:modified>
</cp:coreProperties>
</file>