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 id="2147483686" r:id="rId2"/>
  </p:sldMasterIdLst>
  <p:notesMasterIdLst>
    <p:notesMasterId r:id="rId20"/>
  </p:notesMasterIdLst>
  <p:sldIdLst>
    <p:sldId id="256" r:id="rId3"/>
    <p:sldId id="257" r:id="rId4"/>
    <p:sldId id="258" r:id="rId5"/>
    <p:sldId id="259" r:id="rId6"/>
    <p:sldId id="260" r:id="rId7"/>
    <p:sldId id="261" r:id="rId8"/>
    <p:sldId id="262" r:id="rId9"/>
    <p:sldId id="263" r:id="rId10"/>
    <p:sldId id="273" r:id="rId11"/>
    <p:sldId id="265" r:id="rId12"/>
    <p:sldId id="266" r:id="rId13"/>
    <p:sldId id="267" r:id="rId14"/>
    <p:sldId id="268" r:id="rId15"/>
    <p:sldId id="269" r:id="rId16"/>
    <p:sldId id="270" r:id="rId17"/>
    <p:sldId id="271" r:id="rId18"/>
    <p:sldId id="272" r:id="rId19"/>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72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4DBE2F-D182-243E-B2C5-BE5BE321DFFB}" v="16" dt="2026-09-15T09:14:27.216"/>
    <p1510:client id="{6E9F08CE-7376-77DF-E884-BBE1DF9CC945}" v="115" dt="2026-09-15T12:06:16.126"/>
    <p1510:client id="{FDBF6403-9D2B-6DC8-ED1A-D49D82C3CB97}" v="82" dt="2026-09-15T17:04:11.6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90" d="100"/>
          <a:sy n="90" d="100"/>
        </p:scale>
        <p:origin x="33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B314F3-DD0E-4362-952B-7DA341CB33DC}" type="datetimeFigureOut">
              <a:rPr lang="en-GB" smtClean="0"/>
              <a:t>23/09/2026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00DED3-F537-467E-AA14-63C5945CB996}" type="slidenum">
              <a:rPr lang="en-GB" smtClean="0"/>
              <a:t>‹#›</a:t>
            </a:fld>
            <a:endParaRPr lang="en-GB"/>
          </a:p>
        </p:txBody>
      </p:sp>
    </p:spTree>
    <p:extLst>
      <p:ext uri="{BB962C8B-B14F-4D97-AF65-F5344CB8AC3E}">
        <p14:creationId xmlns:p14="http://schemas.microsoft.com/office/powerpoint/2010/main" val="1146124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6505B0E-6BA8-4ECD-BB7C-BD0DD9C6CE3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27488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9/23/2026</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650379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9/23/2026</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528142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9/23/2026</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5796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9/23/2026</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137346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9/23/2026</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94890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9/23/2026</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675379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9/23/2026</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91306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9/23/2026</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243677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9/23/2026</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679949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9/23/2026</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975171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9/23/2026</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73857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6B8213F1-9819-4C08-99E6-B5754DC237B6}" type="datetimeFigureOut">
              <a:rPr lang="en-GB" smtClean="0"/>
              <a:t>23/09/2026</a:t>
            </a:fld>
            <a:endParaRPr lang="en-GB"/>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GB"/>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FBA3EBF6-E5EA-40E4-9615-ECE690F2BB71}" type="slidenum">
              <a:rPr lang="en-GB" smtClean="0"/>
              <a:t>‹#›</a:t>
            </a:fld>
            <a:endParaRPr lang="en-GB"/>
          </a:p>
        </p:txBody>
      </p:sp>
    </p:spTree>
    <p:extLst>
      <p:ext uri="{BB962C8B-B14F-4D97-AF65-F5344CB8AC3E}">
        <p14:creationId xmlns:p14="http://schemas.microsoft.com/office/powerpoint/2010/main" val="37185955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8213F1-9819-4C08-99E6-B5754DC237B6}"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BA3EBF6-E5EA-40E4-9615-ECE690F2BB71}" type="slidenum">
              <a:rPr lang="en-GB" smtClean="0"/>
              <a:t>‹#›</a:t>
            </a:fld>
            <a:endParaRPr lang="en-GB"/>
          </a:p>
        </p:txBody>
      </p:sp>
    </p:spTree>
    <p:extLst>
      <p:ext uri="{BB962C8B-B14F-4D97-AF65-F5344CB8AC3E}">
        <p14:creationId xmlns:p14="http://schemas.microsoft.com/office/powerpoint/2010/main" val="22258545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B8213F1-9819-4C08-99E6-B5754DC237B6}"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BA3EBF6-E5EA-40E4-9615-ECE690F2BB71}" type="slidenum">
              <a:rPr lang="en-GB" smtClean="0"/>
              <a:t>‹#›</a:t>
            </a:fld>
            <a:endParaRPr lang="en-GB"/>
          </a:p>
        </p:txBody>
      </p:sp>
    </p:spTree>
    <p:extLst>
      <p:ext uri="{BB962C8B-B14F-4D97-AF65-F5344CB8AC3E}">
        <p14:creationId xmlns:p14="http://schemas.microsoft.com/office/powerpoint/2010/main" val="12513341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B8213F1-9819-4C08-99E6-B5754DC237B6}"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BA3EBF6-E5EA-40E4-9615-ECE690F2BB71}" type="slidenum">
              <a:rPr lang="en-GB" smtClean="0"/>
              <a:t>‹#›</a:t>
            </a:fld>
            <a:endParaRPr lang="en-GB"/>
          </a:p>
        </p:txBody>
      </p:sp>
    </p:spTree>
    <p:extLst>
      <p:ext uri="{BB962C8B-B14F-4D97-AF65-F5344CB8AC3E}">
        <p14:creationId xmlns:p14="http://schemas.microsoft.com/office/powerpoint/2010/main" val="38669400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B8213F1-9819-4C08-99E6-B5754DC237B6}" type="datetimeFigureOut">
              <a:rPr lang="en-GB" smtClean="0"/>
              <a:t>23/09/2026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BA3EBF6-E5EA-40E4-9615-ECE690F2BB71}" type="slidenum">
              <a:rPr lang="en-GB" smtClean="0"/>
              <a:t>‹#›</a:t>
            </a:fld>
            <a:endParaRPr lang="en-GB"/>
          </a:p>
        </p:txBody>
      </p:sp>
    </p:spTree>
    <p:extLst>
      <p:ext uri="{BB962C8B-B14F-4D97-AF65-F5344CB8AC3E}">
        <p14:creationId xmlns:p14="http://schemas.microsoft.com/office/powerpoint/2010/main" val="13874178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B8213F1-9819-4C08-99E6-B5754DC237B6}" type="datetimeFigureOut">
              <a:rPr lang="en-GB" smtClean="0"/>
              <a:t>23/09/2026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BA3EBF6-E5EA-40E4-9615-ECE690F2BB71}" type="slidenum">
              <a:rPr lang="en-GB" smtClean="0"/>
              <a:t>‹#›</a:t>
            </a:fld>
            <a:endParaRPr lang="en-GB"/>
          </a:p>
        </p:txBody>
      </p:sp>
    </p:spTree>
    <p:extLst>
      <p:ext uri="{BB962C8B-B14F-4D97-AF65-F5344CB8AC3E}">
        <p14:creationId xmlns:p14="http://schemas.microsoft.com/office/powerpoint/2010/main" val="5292355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8213F1-9819-4C08-99E6-B5754DC237B6}" type="datetimeFigureOut">
              <a:rPr lang="en-GB" smtClean="0"/>
              <a:t>23/09/2026</a:t>
            </a:fld>
            <a:endParaRPr lang="en-GB"/>
          </a:p>
        </p:txBody>
      </p:sp>
      <p:sp>
        <p:nvSpPr>
          <p:cNvPr id="3" name="Footer Placeholder 2"/>
          <p:cNvSpPr>
            <a:spLocks noGrp="1"/>
          </p:cNvSpPr>
          <p:nvPr>
            <p:ph type="ftr" sz="quarter" idx="11"/>
          </p:nvPr>
        </p:nvSpPr>
        <p:spPr/>
        <p:txBody>
          <a:bodyPr/>
          <a:lstStyle/>
          <a:p>
            <a:endParaRPr lang="en-GB"/>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FBA3EBF6-E5EA-40E4-9615-ECE690F2BB71}" type="slidenum">
              <a:rPr lang="en-GB" smtClean="0"/>
              <a:t>‹#›</a:t>
            </a:fld>
            <a:endParaRPr lang="en-GB"/>
          </a:p>
        </p:txBody>
      </p:sp>
    </p:spTree>
    <p:extLst>
      <p:ext uri="{BB962C8B-B14F-4D97-AF65-F5344CB8AC3E}">
        <p14:creationId xmlns:p14="http://schemas.microsoft.com/office/powerpoint/2010/main" val="15020889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B8213F1-9819-4C08-99E6-B5754DC237B6}"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BA3EBF6-E5EA-40E4-9615-ECE690F2BB71}" type="slidenum">
              <a:rPr lang="en-GB" smtClean="0"/>
              <a:t>‹#›</a:t>
            </a:fld>
            <a:endParaRPr lang="en-GB"/>
          </a:p>
        </p:txBody>
      </p:sp>
    </p:spTree>
    <p:extLst>
      <p:ext uri="{BB962C8B-B14F-4D97-AF65-F5344CB8AC3E}">
        <p14:creationId xmlns:p14="http://schemas.microsoft.com/office/powerpoint/2010/main" val="11961759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B8213F1-9819-4C08-99E6-B5754DC237B6}"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BA3EBF6-E5EA-40E4-9615-ECE690F2BB71}" type="slidenum">
              <a:rPr lang="en-GB" smtClean="0"/>
              <a:t>‹#›</a:t>
            </a:fld>
            <a:endParaRPr lang="en-GB"/>
          </a:p>
        </p:txBody>
      </p:sp>
    </p:spTree>
    <p:extLst>
      <p:ext uri="{BB962C8B-B14F-4D97-AF65-F5344CB8AC3E}">
        <p14:creationId xmlns:p14="http://schemas.microsoft.com/office/powerpoint/2010/main" val="18075145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B8213F1-9819-4C08-99E6-B5754DC237B6}"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BA3EBF6-E5EA-40E4-9615-ECE690F2BB71}" type="slidenum">
              <a:rPr lang="en-GB" smtClean="0"/>
              <a:t>‹#›</a:t>
            </a:fld>
            <a:endParaRPr lang="en-GB"/>
          </a:p>
        </p:txBody>
      </p:sp>
    </p:spTree>
    <p:extLst>
      <p:ext uri="{BB962C8B-B14F-4D97-AF65-F5344CB8AC3E}">
        <p14:creationId xmlns:p14="http://schemas.microsoft.com/office/powerpoint/2010/main" val="602771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6B8213F1-9819-4C08-99E6-B5754DC237B6}"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BA3EBF6-E5EA-40E4-9615-ECE690F2BB71}" type="slidenum">
              <a:rPr lang="en-GB" smtClean="0"/>
              <a:t>‹#›</a:t>
            </a:fld>
            <a:endParaRPr lang="en-GB"/>
          </a:p>
        </p:txBody>
      </p:sp>
    </p:spTree>
    <p:extLst>
      <p:ext uri="{BB962C8B-B14F-4D97-AF65-F5344CB8AC3E}">
        <p14:creationId xmlns:p14="http://schemas.microsoft.com/office/powerpoint/2010/main" val="28821269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6B8213F1-9819-4C08-99E6-B5754DC237B6}"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BA3EBF6-E5EA-40E4-9615-ECE690F2BB71}" type="slidenum">
              <a:rPr lang="en-GB" smtClean="0"/>
              <a:t>‹#›</a:t>
            </a:fld>
            <a:endParaRPr lang="en-GB"/>
          </a:p>
        </p:txBody>
      </p:sp>
    </p:spTree>
    <p:extLst>
      <p:ext uri="{BB962C8B-B14F-4D97-AF65-F5344CB8AC3E}">
        <p14:creationId xmlns:p14="http://schemas.microsoft.com/office/powerpoint/2010/main" val="38451179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B8213F1-9819-4C08-99E6-B5754DC237B6}"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BA3EBF6-E5EA-40E4-9615-ECE690F2BB71}" type="slidenum">
              <a:rPr lang="en-GB" smtClean="0"/>
              <a:t>‹#›</a:t>
            </a:fld>
            <a:endParaRPr lang="en-GB"/>
          </a:p>
        </p:txBody>
      </p:sp>
    </p:spTree>
    <p:extLst>
      <p:ext uri="{BB962C8B-B14F-4D97-AF65-F5344CB8AC3E}">
        <p14:creationId xmlns:p14="http://schemas.microsoft.com/office/powerpoint/2010/main" val="30984911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B8213F1-9819-4C08-99E6-B5754DC237B6}" type="datetimeFigureOut">
              <a:rPr lang="en-GB" smtClean="0"/>
              <a:t>23/09/2026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BA3EBF6-E5EA-40E4-9615-ECE690F2BB71}" type="slidenum">
              <a:rPr lang="en-GB" smtClean="0"/>
              <a:t>‹#›</a:t>
            </a:fld>
            <a:endParaRPr lang="en-GB"/>
          </a:p>
        </p:txBody>
      </p:sp>
    </p:spTree>
    <p:extLst>
      <p:ext uri="{BB962C8B-B14F-4D97-AF65-F5344CB8AC3E}">
        <p14:creationId xmlns:p14="http://schemas.microsoft.com/office/powerpoint/2010/main" val="8326945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B8213F1-9819-4C08-99E6-B5754DC237B6}" type="datetimeFigureOut">
              <a:rPr lang="en-GB" smtClean="0"/>
              <a:t>23/09/2026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BA3EBF6-E5EA-40E4-9615-ECE690F2BB71}" type="slidenum">
              <a:rPr lang="en-GB" smtClean="0"/>
              <a:t>‹#›</a:t>
            </a:fld>
            <a:endParaRPr lang="en-GB"/>
          </a:p>
        </p:txBody>
      </p:sp>
    </p:spTree>
    <p:extLst>
      <p:ext uri="{BB962C8B-B14F-4D97-AF65-F5344CB8AC3E}">
        <p14:creationId xmlns:p14="http://schemas.microsoft.com/office/powerpoint/2010/main" val="37277022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8213F1-9819-4C08-99E6-B5754DC237B6}"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BA3EBF6-E5EA-40E4-9615-ECE690F2BB71}" type="slidenum">
              <a:rPr lang="en-GB" smtClean="0"/>
              <a:t>‹#›</a:t>
            </a:fld>
            <a:endParaRPr lang="en-GB"/>
          </a:p>
        </p:txBody>
      </p:sp>
    </p:spTree>
    <p:extLst>
      <p:ext uri="{BB962C8B-B14F-4D97-AF65-F5344CB8AC3E}">
        <p14:creationId xmlns:p14="http://schemas.microsoft.com/office/powerpoint/2010/main" val="23881170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8213F1-9819-4C08-99E6-B5754DC237B6}"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BA3EBF6-E5EA-40E4-9615-ECE690F2BB71}" type="slidenum">
              <a:rPr lang="en-GB" smtClean="0"/>
              <a:t>‹#›</a:t>
            </a:fld>
            <a:endParaRPr lang="en-GB"/>
          </a:p>
        </p:txBody>
      </p:sp>
    </p:spTree>
    <p:extLst>
      <p:ext uri="{BB962C8B-B14F-4D97-AF65-F5344CB8AC3E}">
        <p14:creationId xmlns:p14="http://schemas.microsoft.com/office/powerpoint/2010/main" val="2738329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1.jpe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9/23/2026</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935486"/>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78" r:id="rId6"/>
    <p:sldLayoutId id="2147483674" r:id="rId7"/>
    <p:sldLayoutId id="2147483675" r:id="rId8"/>
    <p:sldLayoutId id="2147483676" r:id="rId9"/>
    <p:sldLayoutId id="2147483677" r:id="rId10"/>
    <p:sldLayoutId id="2147483679"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6B8213F1-9819-4C08-99E6-B5754DC237B6}" type="datetimeFigureOut">
              <a:rPr lang="en-GB" smtClean="0"/>
              <a:t>23/09/2026</a:t>
            </a:fld>
            <a:endParaRPr lang="en-GB"/>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GB"/>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FBA3EBF6-E5EA-40E4-9615-ECE690F2BB71}" type="slidenum">
              <a:rPr lang="en-GB" smtClean="0"/>
              <a:t>‹#›</a:t>
            </a:fld>
            <a:endParaRPr lang="en-GB"/>
          </a:p>
        </p:txBody>
      </p:sp>
    </p:spTree>
    <p:extLst>
      <p:ext uri="{BB962C8B-B14F-4D97-AF65-F5344CB8AC3E}">
        <p14:creationId xmlns:p14="http://schemas.microsoft.com/office/powerpoint/2010/main" val="3591156538"/>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3.xml"/><Relationship Id="rId5" Type="http://schemas.openxmlformats.org/officeDocument/2006/relationships/image" Target="../media/image21.pn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40080" y="1302091"/>
            <a:ext cx="3291840" cy="2770216"/>
          </a:xfrm>
        </p:spPr>
        <p:txBody>
          <a:bodyPr anchor="t">
            <a:normAutofit/>
          </a:bodyPr>
          <a:lstStyle/>
          <a:p>
            <a:r>
              <a:rPr lang="en-GB" sz="4100"/>
              <a:t>Supporting Your Child Through QS </a:t>
            </a:r>
            <a:br>
              <a:rPr lang="en-GB" sz="4100"/>
            </a:br>
            <a:r>
              <a:rPr lang="en-GB" sz="4100"/>
              <a:t>Examinations</a:t>
            </a:r>
          </a:p>
        </p:txBody>
      </p:sp>
      <p:cxnSp>
        <p:nvCxnSpPr>
          <p:cNvPr id="43" name="Straight Connector 42">
            <a:extLst>
              <a:ext uri="{FF2B5EF4-FFF2-40B4-BE49-F238E27FC236}">
                <a16:creationId xmlns:a16="http://schemas.microsoft.com/office/drawing/2014/main" id="{59D7B6BE-A4E0-4483-BEC5-493AC3E5D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44596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8" name="Graphic 37" descr="Books">
            <a:extLst>
              <a:ext uri="{FF2B5EF4-FFF2-40B4-BE49-F238E27FC236}">
                <a16:creationId xmlns:a16="http://schemas.microsoft.com/office/drawing/2014/main" id="{AF7BA85F-20FC-4E59-7897-B113B07A141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550408" y="966978"/>
            <a:ext cx="4873752" cy="4873752"/>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FC32AE-EDE7-749D-2E65-A9AABFB8D812}"/>
              </a:ext>
            </a:extLst>
          </p:cNvPr>
          <p:cNvSpPr>
            <a:spLocks noGrp="1"/>
          </p:cNvSpPr>
          <p:nvPr>
            <p:ph type="title"/>
          </p:nvPr>
        </p:nvSpPr>
        <p:spPr>
          <a:xfrm>
            <a:off x="5496821" y="1371600"/>
            <a:ext cx="6034187" cy="1097280"/>
          </a:xfrm>
        </p:spPr>
        <p:txBody>
          <a:bodyPr>
            <a:normAutofit/>
          </a:bodyPr>
          <a:lstStyle/>
          <a:p>
            <a:pPr>
              <a:lnSpc>
                <a:spcPct val="90000"/>
              </a:lnSpc>
            </a:pPr>
            <a:r>
              <a:rPr lang="en-GB" sz="3400"/>
              <a:t>Finding the Correct Environment</a:t>
            </a:r>
          </a:p>
        </p:txBody>
      </p:sp>
      <p:pic>
        <p:nvPicPr>
          <p:cNvPr id="5" name="Picture 4">
            <a:extLst>
              <a:ext uri="{FF2B5EF4-FFF2-40B4-BE49-F238E27FC236}">
                <a16:creationId xmlns:a16="http://schemas.microsoft.com/office/drawing/2014/main" id="{B6B8399C-93DC-4550-A694-4601464E3A80}"/>
              </a:ext>
            </a:extLst>
          </p:cNvPr>
          <p:cNvPicPr>
            <a:picLocks noChangeAspect="1"/>
          </p:cNvPicPr>
          <p:nvPr/>
        </p:nvPicPr>
        <p:blipFill>
          <a:blip r:embed="rId2"/>
          <a:srcRect l="26967" r="35679" b="6250"/>
          <a:stretch>
            <a:fillRect/>
          </a:stretch>
        </p:blipFill>
        <p:spPr>
          <a:xfrm>
            <a:off x="20" y="10"/>
            <a:ext cx="4857871" cy="6857990"/>
          </a:xfrm>
          <a:prstGeom prst="rect">
            <a:avLst/>
          </a:prstGeom>
        </p:spPr>
      </p:pic>
      <p:cxnSp>
        <p:nvCxnSpPr>
          <p:cNvPr id="11" name="Straight Connector 10">
            <a:extLst>
              <a:ext uri="{FF2B5EF4-FFF2-40B4-BE49-F238E27FC236}">
                <a16:creationId xmlns:a16="http://schemas.microsoft.com/office/drawing/2014/main" id="{691422F5-4221-4812-AFD9-5479C6D60A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80905" y="1031005"/>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22150A8-9DA9-BA60-5269-3C1A072724EE}"/>
              </a:ext>
            </a:extLst>
          </p:cNvPr>
          <p:cNvSpPr>
            <a:spLocks noGrp="1"/>
          </p:cNvSpPr>
          <p:nvPr>
            <p:ph idx="1"/>
          </p:nvPr>
        </p:nvSpPr>
        <p:spPr>
          <a:xfrm>
            <a:off x="5496821" y="2633236"/>
            <a:ext cx="6034187" cy="3664687"/>
          </a:xfrm>
        </p:spPr>
        <p:txBody>
          <a:bodyPr vert="horz" lIns="91440" tIns="45720" rIns="91440" bIns="45720" rtlCol="0" anchor="t">
            <a:normAutofit/>
          </a:bodyPr>
          <a:lstStyle/>
          <a:p>
            <a:pPr>
              <a:lnSpc>
                <a:spcPct val="110000"/>
              </a:lnSpc>
            </a:pPr>
            <a:r>
              <a:rPr lang="en-GB" sz="1700">
                <a:latin typeface="Calibri"/>
                <a:ea typeface="Calibri"/>
                <a:cs typeface="Calibri"/>
              </a:rPr>
              <a:t>Find a dedicated and consistent workspace, this could be in the house, or some pupils like to get out to libraries etc for this. </a:t>
            </a:r>
          </a:p>
          <a:p>
            <a:pPr>
              <a:lnSpc>
                <a:spcPct val="110000"/>
              </a:lnSpc>
            </a:pPr>
            <a:r>
              <a:rPr lang="en-GB" sz="1700">
                <a:latin typeface="Calibri"/>
                <a:ea typeface="Calibri"/>
                <a:cs typeface="Calibri"/>
              </a:rPr>
              <a:t>Create a study schedule and timings that suit the individual, people will study more efficiently at different times of the day. </a:t>
            </a:r>
          </a:p>
          <a:p>
            <a:pPr>
              <a:lnSpc>
                <a:spcPct val="110000"/>
              </a:lnSpc>
            </a:pPr>
            <a:r>
              <a:rPr lang="en-GB" sz="1700">
                <a:latin typeface="Calibri"/>
                <a:ea typeface="Calibri"/>
                <a:cs typeface="Calibri"/>
              </a:rPr>
              <a:t>Try and remove any distractions (phones, consoles, devices etc).</a:t>
            </a:r>
          </a:p>
          <a:p>
            <a:pPr>
              <a:lnSpc>
                <a:spcPct val="110000"/>
              </a:lnSpc>
            </a:pPr>
            <a:r>
              <a:rPr lang="en-GB" sz="1700">
                <a:latin typeface="Calibri"/>
                <a:ea typeface="Calibri"/>
                <a:cs typeface="Calibri"/>
              </a:rPr>
              <a:t>Create a strategy/system that will work.</a:t>
            </a:r>
          </a:p>
          <a:p>
            <a:pPr>
              <a:lnSpc>
                <a:spcPct val="110000"/>
              </a:lnSpc>
            </a:pPr>
            <a:r>
              <a:rPr lang="en-GB" sz="1700">
                <a:latin typeface="Calibri"/>
                <a:ea typeface="Calibri"/>
                <a:cs typeface="Calibri"/>
              </a:rPr>
              <a:t>Take regular breaks and promote the pupil to do things they enjoy in free time. </a:t>
            </a:r>
          </a:p>
          <a:p>
            <a:pPr>
              <a:lnSpc>
                <a:spcPct val="110000"/>
              </a:lnSpc>
            </a:pPr>
            <a:endParaRPr lang="en-GB" sz="1700">
              <a:latin typeface="Calibri"/>
              <a:ea typeface="Calibri"/>
              <a:cs typeface="Calibri"/>
            </a:endParaRPr>
          </a:p>
          <a:p>
            <a:pPr>
              <a:lnSpc>
                <a:spcPct val="110000"/>
              </a:lnSpc>
            </a:pPr>
            <a:endParaRPr lang="en-GB" sz="1700"/>
          </a:p>
        </p:txBody>
      </p:sp>
    </p:spTree>
    <p:extLst>
      <p:ext uri="{BB962C8B-B14F-4D97-AF65-F5344CB8AC3E}">
        <p14:creationId xmlns:p14="http://schemas.microsoft.com/office/powerpoint/2010/main" val="1599717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B9F69D7-0C90-000F-3511-1079B930701A}"/>
              </a:ext>
            </a:extLst>
          </p:cNvPr>
          <p:cNvPicPr>
            <a:picLocks noChangeAspect="1"/>
          </p:cNvPicPr>
          <p:nvPr/>
        </p:nvPicPr>
        <p:blipFill>
          <a:blip r:embed="rId2"/>
          <a:stretch>
            <a:fillRect/>
          </a:stretch>
        </p:blipFill>
        <p:spPr>
          <a:xfrm>
            <a:off x="131379" y="1862930"/>
            <a:ext cx="12192000" cy="4997725"/>
          </a:xfrm>
          <a:prstGeom prst="rect">
            <a:avLst/>
          </a:prstGeom>
        </p:spPr>
      </p:pic>
      <p:sp>
        <p:nvSpPr>
          <p:cNvPr id="2" name="Title 1">
            <a:extLst>
              <a:ext uri="{FF2B5EF4-FFF2-40B4-BE49-F238E27FC236}">
                <a16:creationId xmlns:a16="http://schemas.microsoft.com/office/drawing/2014/main" id="{8F951064-887D-9C10-22EA-9F1968B0CE7E}"/>
              </a:ext>
            </a:extLst>
          </p:cNvPr>
          <p:cNvSpPr>
            <a:spLocks noGrp="1"/>
          </p:cNvSpPr>
          <p:nvPr>
            <p:ph type="title"/>
          </p:nvPr>
        </p:nvSpPr>
        <p:spPr>
          <a:xfrm>
            <a:off x="651122" y="344558"/>
            <a:ext cx="10890929" cy="1097280"/>
          </a:xfrm>
        </p:spPr>
        <p:txBody>
          <a:bodyPr>
            <a:normAutofit fontScale="90000"/>
          </a:bodyPr>
          <a:lstStyle/>
          <a:p>
            <a:r>
              <a:rPr lang="en-GB" dirty="0"/>
              <a:t>Resources/Contact with Teacher </a:t>
            </a:r>
            <a:r>
              <a:rPr lang="en-GB"/>
              <a:t>out with</a:t>
            </a:r>
            <a:r>
              <a:rPr lang="en-GB" dirty="0"/>
              <a:t> School</a:t>
            </a:r>
          </a:p>
        </p:txBody>
      </p:sp>
      <p:sp>
        <p:nvSpPr>
          <p:cNvPr id="3" name="Content Placeholder 2">
            <a:extLst>
              <a:ext uri="{FF2B5EF4-FFF2-40B4-BE49-F238E27FC236}">
                <a16:creationId xmlns:a16="http://schemas.microsoft.com/office/drawing/2014/main" id="{73925549-F545-7B3D-7C05-415575232CD4}"/>
              </a:ext>
            </a:extLst>
          </p:cNvPr>
          <p:cNvSpPr>
            <a:spLocks noGrp="1"/>
          </p:cNvSpPr>
          <p:nvPr>
            <p:ph idx="1"/>
          </p:nvPr>
        </p:nvSpPr>
        <p:spPr>
          <a:xfrm>
            <a:off x="1814347" y="5531339"/>
            <a:ext cx="3767886" cy="3566160"/>
          </a:xfrm>
        </p:spPr>
        <p:txBody>
          <a:bodyPr vert="horz" lIns="91440" tIns="45720" rIns="91440" bIns="45720" rtlCol="0" anchor="t">
            <a:normAutofit/>
          </a:bodyPr>
          <a:lstStyle/>
          <a:p>
            <a:pPr marL="0" indent="0" algn="ctr">
              <a:buNone/>
            </a:pPr>
            <a:r>
              <a:rPr lang="en-GB" b="1" dirty="0">
                <a:solidFill>
                  <a:schemeClr val="tx2">
                    <a:lumMod val="76000"/>
                    <a:lumOff val="24000"/>
                  </a:schemeClr>
                </a:solidFill>
                <a:latin typeface="Calibri"/>
                <a:ea typeface="Calibri"/>
                <a:cs typeface="Calibri"/>
              </a:rPr>
              <a:t>Information Posted by Teacher and Class Communication in Replies</a:t>
            </a:r>
            <a:endParaRPr lang="en-US" b="1">
              <a:solidFill>
                <a:schemeClr val="tx2">
                  <a:lumMod val="76000"/>
                  <a:lumOff val="24000"/>
                </a:schemeClr>
              </a:solidFill>
            </a:endParaRPr>
          </a:p>
          <a:p>
            <a:endParaRPr lang="en-GB" sz="2400" dirty="0">
              <a:solidFill>
                <a:schemeClr val="accent5">
                  <a:lumMod val="76000"/>
                </a:schemeClr>
              </a:solidFill>
              <a:latin typeface="Calibri"/>
              <a:ea typeface="Calibri"/>
              <a:cs typeface="Calibri"/>
            </a:endParaRPr>
          </a:p>
        </p:txBody>
      </p:sp>
      <p:sp>
        <p:nvSpPr>
          <p:cNvPr id="5" name="TextBox 4">
            <a:extLst>
              <a:ext uri="{FF2B5EF4-FFF2-40B4-BE49-F238E27FC236}">
                <a16:creationId xmlns:a16="http://schemas.microsoft.com/office/drawing/2014/main" id="{D475E424-64EF-FDCC-C751-D6AF9D6D7CE5}"/>
              </a:ext>
            </a:extLst>
          </p:cNvPr>
          <p:cNvSpPr txBox="1"/>
          <p:nvPr/>
        </p:nvSpPr>
        <p:spPr>
          <a:xfrm>
            <a:off x="423889" y="1316658"/>
            <a:ext cx="507300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b="1" dirty="0">
                <a:latin typeface="Calibri"/>
                <a:ea typeface="Calibri"/>
                <a:cs typeface="Calibri"/>
              </a:rPr>
              <a:t>Microsoft Teams</a:t>
            </a:r>
          </a:p>
        </p:txBody>
      </p:sp>
      <p:cxnSp>
        <p:nvCxnSpPr>
          <p:cNvPr id="6" name="Straight Arrow Connector 5">
            <a:extLst>
              <a:ext uri="{FF2B5EF4-FFF2-40B4-BE49-F238E27FC236}">
                <a16:creationId xmlns:a16="http://schemas.microsoft.com/office/drawing/2014/main" id="{CDEB57DE-8504-5449-F3CB-DEB6539BEB05}"/>
              </a:ext>
            </a:extLst>
          </p:cNvPr>
          <p:cNvCxnSpPr/>
          <p:nvPr/>
        </p:nvCxnSpPr>
        <p:spPr>
          <a:xfrm flipH="1">
            <a:off x="5187005" y="1577886"/>
            <a:ext cx="1419086" cy="375477"/>
          </a:xfrm>
          <a:prstGeom prst="straightConnector1">
            <a:avLst/>
          </a:prstGeom>
          <a:ln w="28575">
            <a:solidFill>
              <a:srgbClr val="4472C4"/>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B282660-3CF8-B542-802C-A3BFFE88230A}"/>
              </a:ext>
            </a:extLst>
          </p:cNvPr>
          <p:cNvSpPr txBox="1"/>
          <p:nvPr/>
        </p:nvSpPr>
        <p:spPr>
          <a:xfrm>
            <a:off x="6619613" y="1152329"/>
            <a:ext cx="329647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dirty="0">
                <a:solidFill>
                  <a:schemeClr val="tx2">
                    <a:lumMod val="76000"/>
                    <a:lumOff val="24000"/>
                  </a:schemeClr>
                </a:solidFill>
                <a:latin typeface="Calibri"/>
                <a:ea typeface="Calibri"/>
                <a:cs typeface="Calibri"/>
              </a:rPr>
              <a:t>Resources/Tasks Posted Here</a:t>
            </a:r>
          </a:p>
        </p:txBody>
      </p:sp>
      <p:cxnSp>
        <p:nvCxnSpPr>
          <p:cNvPr id="8" name="Straight Arrow Connector 7">
            <a:extLst>
              <a:ext uri="{FF2B5EF4-FFF2-40B4-BE49-F238E27FC236}">
                <a16:creationId xmlns:a16="http://schemas.microsoft.com/office/drawing/2014/main" id="{8D0CED70-9C98-F465-13D2-057B2EFFCD02}"/>
              </a:ext>
            </a:extLst>
          </p:cNvPr>
          <p:cNvCxnSpPr>
            <a:cxnSpLocks/>
          </p:cNvCxnSpPr>
          <p:nvPr/>
        </p:nvCxnSpPr>
        <p:spPr>
          <a:xfrm flipV="1">
            <a:off x="3992213" y="4610652"/>
            <a:ext cx="414131" cy="883479"/>
          </a:xfrm>
          <a:prstGeom prst="straightConnector1">
            <a:avLst/>
          </a:prstGeom>
          <a:ln w="28575">
            <a:solidFill>
              <a:srgbClr val="4472C4"/>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342F06DC-C46C-8988-2DCF-48A431CB6456}"/>
              </a:ext>
            </a:extLst>
          </p:cNvPr>
          <p:cNvCxnSpPr>
            <a:cxnSpLocks/>
          </p:cNvCxnSpPr>
          <p:nvPr/>
        </p:nvCxnSpPr>
        <p:spPr>
          <a:xfrm flipH="1">
            <a:off x="1633098" y="3809809"/>
            <a:ext cx="944216" cy="121477"/>
          </a:xfrm>
          <a:prstGeom prst="straightConnector1">
            <a:avLst/>
          </a:prstGeom>
          <a:ln w="28575">
            <a:solidFill>
              <a:srgbClr val="4472C4"/>
            </a:solidFill>
            <a:tailEnd type="triangle"/>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8559EA26-7BB1-F2C5-B778-367EC1F6FFC5}"/>
              </a:ext>
            </a:extLst>
          </p:cNvPr>
          <p:cNvSpPr txBox="1">
            <a:spLocks/>
          </p:cNvSpPr>
          <p:nvPr/>
        </p:nvSpPr>
        <p:spPr>
          <a:xfrm>
            <a:off x="1216251" y="3429949"/>
            <a:ext cx="3767886" cy="3566160"/>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b="1" dirty="0">
                <a:solidFill>
                  <a:schemeClr val="tx2">
                    <a:lumMod val="76000"/>
                    <a:lumOff val="24000"/>
                  </a:schemeClr>
                </a:solidFill>
                <a:latin typeface="Calibri"/>
                <a:ea typeface="Calibri"/>
                <a:cs typeface="Calibri"/>
              </a:rPr>
              <a:t>Assignments/Homework</a:t>
            </a:r>
          </a:p>
        </p:txBody>
      </p:sp>
    </p:spTree>
    <p:extLst>
      <p:ext uri="{BB962C8B-B14F-4D97-AF65-F5344CB8AC3E}">
        <p14:creationId xmlns:p14="http://schemas.microsoft.com/office/powerpoint/2010/main" val="3477044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3F774-6387-50AF-9B62-EE4B0F5878E4}"/>
              </a:ext>
            </a:extLst>
          </p:cNvPr>
          <p:cNvSpPr>
            <a:spLocks noGrp="1"/>
          </p:cNvSpPr>
          <p:nvPr>
            <p:ph type="title"/>
          </p:nvPr>
        </p:nvSpPr>
        <p:spPr>
          <a:xfrm>
            <a:off x="640079" y="309419"/>
            <a:ext cx="10890929" cy="1097280"/>
          </a:xfrm>
        </p:spPr>
        <p:txBody>
          <a:bodyPr/>
          <a:lstStyle/>
          <a:p>
            <a:r>
              <a:rPr lang="en-GB" dirty="0"/>
              <a:t>Teams</a:t>
            </a:r>
          </a:p>
        </p:txBody>
      </p:sp>
      <p:sp>
        <p:nvSpPr>
          <p:cNvPr id="12" name="TextBox 11">
            <a:extLst>
              <a:ext uri="{FF2B5EF4-FFF2-40B4-BE49-F238E27FC236}">
                <a16:creationId xmlns:a16="http://schemas.microsoft.com/office/drawing/2014/main" id="{A19A7C98-10D4-21A1-DC4C-5E9DF9EED3A5}"/>
              </a:ext>
            </a:extLst>
          </p:cNvPr>
          <p:cNvSpPr txBox="1"/>
          <p:nvPr/>
        </p:nvSpPr>
        <p:spPr>
          <a:xfrm>
            <a:off x="5345043" y="314739"/>
            <a:ext cx="685247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dirty="0"/>
              <a:t>Class Resources are Uploaded in the SHARED Section of the class Teams Page. These are updated regularly throughout the year. Can be used to study or catch up on anything missed in class etc.</a:t>
            </a:r>
            <a:r>
              <a:rPr lang="en-GB" dirty="0"/>
              <a:t> </a:t>
            </a:r>
          </a:p>
        </p:txBody>
      </p:sp>
      <p:pic>
        <p:nvPicPr>
          <p:cNvPr id="14" name="Content Placeholder 13">
            <a:extLst>
              <a:ext uri="{FF2B5EF4-FFF2-40B4-BE49-F238E27FC236}">
                <a16:creationId xmlns:a16="http://schemas.microsoft.com/office/drawing/2014/main" id="{2489478A-B4ED-CD05-148E-F533B6892734}"/>
              </a:ext>
            </a:extLst>
          </p:cNvPr>
          <p:cNvPicPr>
            <a:picLocks noGrp="1" noChangeAspect="1"/>
          </p:cNvPicPr>
          <p:nvPr>
            <p:ph idx="1"/>
          </p:nvPr>
        </p:nvPicPr>
        <p:blipFill>
          <a:blip r:embed="rId2"/>
          <a:stretch>
            <a:fillRect/>
          </a:stretch>
        </p:blipFill>
        <p:spPr>
          <a:xfrm>
            <a:off x="271437" y="1713816"/>
            <a:ext cx="11654488" cy="4091677"/>
          </a:xfrm>
          <a:prstGeom prst="rect">
            <a:avLst/>
          </a:prstGeom>
        </p:spPr>
      </p:pic>
      <p:sp>
        <p:nvSpPr>
          <p:cNvPr id="13" name="Oval 12">
            <a:extLst>
              <a:ext uri="{FF2B5EF4-FFF2-40B4-BE49-F238E27FC236}">
                <a16:creationId xmlns:a16="http://schemas.microsoft.com/office/drawing/2014/main" id="{25A9CE27-178B-89B0-1D13-2F082F29883E}"/>
              </a:ext>
            </a:extLst>
          </p:cNvPr>
          <p:cNvSpPr/>
          <p:nvPr/>
        </p:nvSpPr>
        <p:spPr>
          <a:xfrm>
            <a:off x="4818193" y="1849210"/>
            <a:ext cx="530086" cy="233055"/>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14531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D2A99B2-689E-1B13-4B60-247A978DBAB0}"/>
              </a:ext>
            </a:extLst>
          </p:cNvPr>
          <p:cNvPicPr>
            <a:picLocks noChangeAspect="1"/>
          </p:cNvPicPr>
          <p:nvPr/>
        </p:nvPicPr>
        <p:blipFill>
          <a:blip r:embed="rId2"/>
          <a:srcRect l="11735" t="-1508" r="12621" b="150"/>
          <a:stretch>
            <a:fillRect/>
          </a:stretch>
        </p:blipFill>
        <p:spPr>
          <a:xfrm>
            <a:off x="1363481" y="1093135"/>
            <a:ext cx="9222505" cy="5656436"/>
          </a:xfrm>
          <a:prstGeom prst="rect">
            <a:avLst/>
          </a:prstGeom>
        </p:spPr>
      </p:pic>
      <p:sp>
        <p:nvSpPr>
          <p:cNvPr id="2" name="Title 1">
            <a:extLst>
              <a:ext uri="{FF2B5EF4-FFF2-40B4-BE49-F238E27FC236}">
                <a16:creationId xmlns:a16="http://schemas.microsoft.com/office/drawing/2014/main" id="{10F39B0E-B088-1478-EFFE-558BAE65A301}"/>
              </a:ext>
            </a:extLst>
          </p:cNvPr>
          <p:cNvSpPr>
            <a:spLocks noGrp="1"/>
          </p:cNvSpPr>
          <p:nvPr>
            <p:ph type="title"/>
          </p:nvPr>
        </p:nvSpPr>
        <p:spPr>
          <a:xfrm>
            <a:off x="640079" y="344558"/>
            <a:ext cx="10890929" cy="1097280"/>
          </a:xfrm>
        </p:spPr>
        <p:txBody>
          <a:bodyPr/>
          <a:lstStyle/>
          <a:p>
            <a:r>
              <a:rPr lang="en-GB" dirty="0"/>
              <a:t>QS Site</a:t>
            </a:r>
          </a:p>
        </p:txBody>
      </p:sp>
      <p:sp>
        <p:nvSpPr>
          <p:cNvPr id="5" name="Rectangle 4">
            <a:extLst>
              <a:ext uri="{FF2B5EF4-FFF2-40B4-BE49-F238E27FC236}">
                <a16:creationId xmlns:a16="http://schemas.microsoft.com/office/drawing/2014/main" id="{9A37CBB9-ECEF-2A5F-D90F-D6ECBBA084BA}"/>
              </a:ext>
            </a:extLst>
          </p:cNvPr>
          <p:cNvSpPr/>
          <p:nvPr/>
        </p:nvSpPr>
        <p:spPr>
          <a:xfrm>
            <a:off x="1984334" y="5447668"/>
            <a:ext cx="7978608" cy="886428"/>
          </a:xfrm>
          <a:prstGeom prst="rect">
            <a:avLst/>
          </a:prstGeom>
          <a:noFill/>
          <a:ln w="571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9B20521A-9191-A068-7D78-C22E4065BF34}"/>
              </a:ext>
            </a:extLst>
          </p:cNvPr>
          <p:cNvSpPr txBox="1"/>
          <p:nvPr/>
        </p:nvSpPr>
        <p:spPr>
          <a:xfrm>
            <a:off x="80691" y="4798915"/>
            <a:ext cx="189669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dirty="0">
                <a:latin typeface="Calibri"/>
                <a:ea typeface="Calibri"/>
                <a:cs typeface="Calibri"/>
              </a:rPr>
              <a:t>Takes you to all course info.</a:t>
            </a:r>
            <a:endParaRPr lang="en-US" dirty="0">
              <a:latin typeface="Calibri"/>
              <a:ea typeface="Calibri"/>
              <a:cs typeface="Calibri"/>
            </a:endParaRPr>
          </a:p>
        </p:txBody>
      </p:sp>
      <p:cxnSp>
        <p:nvCxnSpPr>
          <p:cNvPr id="7" name="Straight Arrow Connector 6">
            <a:extLst>
              <a:ext uri="{FF2B5EF4-FFF2-40B4-BE49-F238E27FC236}">
                <a16:creationId xmlns:a16="http://schemas.microsoft.com/office/drawing/2014/main" id="{80CEBBD5-29B5-789C-326D-0E7720932C8C}"/>
              </a:ext>
            </a:extLst>
          </p:cNvPr>
          <p:cNvCxnSpPr/>
          <p:nvPr/>
        </p:nvCxnSpPr>
        <p:spPr>
          <a:xfrm>
            <a:off x="1277235" y="5504412"/>
            <a:ext cx="530086" cy="165652"/>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A3B19C9A-E39F-30D0-D1FE-6EAFB475A87E}"/>
              </a:ext>
            </a:extLst>
          </p:cNvPr>
          <p:cNvCxnSpPr>
            <a:cxnSpLocks/>
          </p:cNvCxnSpPr>
          <p:nvPr/>
        </p:nvCxnSpPr>
        <p:spPr>
          <a:xfrm>
            <a:off x="9928800" y="982521"/>
            <a:ext cx="75970" cy="434313"/>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9107863-050B-3A3C-9196-5252ECC2FFC5}"/>
              </a:ext>
            </a:extLst>
          </p:cNvPr>
          <p:cNvSpPr txBox="1"/>
          <p:nvPr/>
        </p:nvSpPr>
        <p:spPr>
          <a:xfrm>
            <a:off x="8111435" y="524565"/>
            <a:ext cx="387626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latin typeface="Calibri"/>
                <a:ea typeface="Calibri"/>
                <a:cs typeface="Calibri"/>
              </a:rPr>
              <a:t>Search any subject and level here. </a:t>
            </a:r>
          </a:p>
        </p:txBody>
      </p:sp>
    </p:spTree>
    <p:extLst>
      <p:ext uri="{BB962C8B-B14F-4D97-AF65-F5344CB8AC3E}">
        <p14:creationId xmlns:p14="http://schemas.microsoft.com/office/powerpoint/2010/main" val="1127176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15B7B2-79ED-C463-90A6-B009256DAD53}"/>
              </a:ext>
            </a:extLst>
          </p:cNvPr>
          <p:cNvPicPr>
            <a:picLocks noChangeAspect="1"/>
          </p:cNvPicPr>
          <p:nvPr/>
        </p:nvPicPr>
        <p:blipFill>
          <a:blip r:embed="rId2"/>
          <a:stretch>
            <a:fillRect/>
          </a:stretch>
        </p:blipFill>
        <p:spPr>
          <a:xfrm>
            <a:off x="2210292" y="1055468"/>
            <a:ext cx="8559692" cy="5587891"/>
          </a:xfrm>
          <a:prstGeom prst="rect">
            <a:avLst/>
          </a:prstGeom>
        </p:spPr>
      </p:pic>
      <p:sp>
        <p:nvSpPr>
          <p:cNvPr id="2" name="Title 1">
            <a:extLst>
              <a:ext uri="{FF2B5EF4-FFF2-40B4-BE49-F238E27FC236}">
                <a16:creationId xmlns:a16="http://schemas.microsoft.com/office/drawing/2014/main" id="{78DD0D2C-9DE7-53E2-B6FF-9FEAD39D7AD1}"/>
              </a:ext>
            </a:extLst>
          </p:cNvPr>
          <p:cNvSpPr>
            <a:spLocks noGrp="1"/>
          </p:cNvSpPr>
          <p:nvPr>
            <p:ph type="title"/>
          </p:nvPr>
        </p:nvSpPr>
        <p:spPr>
          <a:xfrm>
            <a:off x="640079" y="366644"/>
            <a:ext cx="10890929" cy="1097280"/>
          </a:xfrm>
        </p:spPr>
        <p:txBody>
          <a:bodyPr/>
          <a:lstStyle/>
          <a:p>
            <a:r>
              <a:rPr lang="en-GB" dirty="0"/>
              <a:t>QS Engineering Science Page</a:t>
            </a:r>
          </a:p>
        </p:txBody>
      </p:sp>
      <p:sp>
        <p:nvSpPr>
          <p:cNvPr id="5" name="Rectangle 4">
            <a:extLst>
              <a:ext uri="{FF2B5EF4-FFF2-40B4-BE49-F238E27FC236}">
                <a16:creationId xmlns:a16="http://schemas.microsoft.com/office/drawing/2014/main" id="{BE6DA61B-D362-FA9A-C87F-6CBC8A687700}"/>
              </a:ext>
            </a:extLst>
          </p:cNvPr>
          <p:cNvSpPr/>
          <p:nvPr/>
        </p:nvSpPr>
        <p:spPr>
          <a:xfrm>
            <a:off x="4148903" y="2790940"/>
            <a:ext cx="5800905" cy="434444"/>
          </a:xfrm>
          <a:prstGeom prst="rect">
            <a:avLst/>
          </a:prstGeom>
          <a:noFill/>
          <a:ln w="571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Arrow Connector 5">
            <a:extLst>
              <a:ext uri="{FF2B5EF4-FFF2-40B4-BE49-F238E27FC236}">
                <a16:creationId xmlns:a16="http://schemas.microsoft.com/office/drawing/2014/main" id="{5345A5E0-C972-CCC7-0B24-079A98767DB3}"/>
              </a:ext>
            </a:extLst>
          </p:cNvPr>
          <p:cNvCxnSpPr/>
          <p:nvPr/>
        </p:nvCxnSpPr>
        <p:spPr>
          <a:xfrm>
            <a:off x="1239187" y="2388029"/>
            <a:ext cx="2594590" cy="522790"/>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DFA1F14-7168-894F-4649-A1AF0B05CA33}"/>
              </a:ext>
            </a:extLst>
          </p:cNvPr>
          <p:cNvSpPr txBox="1"/>
          <p:nvPr/>
        </p:nvSpPr>
        <p:spPr>
          <a:xfrm>
            <a:off x="205190" y="1626168"/>
            <a:ext cx="141139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dirty="0">
                <a:latin typeface="Calibri"/>
                <a:ea typeface="Calibri"/>
                <a:cs typeface="Calibri"/>
              </a:rPr>
              <a:t>Examinable Content</a:t>
            </a:r>
            <a:endParaRPr lang="en-US">
              <a:latin typeface="Calibri"/>
              <a:ea typeface="Calibri"/>
              <a:cs typeface="Calibri"/>
            </a:endParaRPr>
          </a:p>
        </p:txBody>
      </p:sp>
      <p:sp>
        <p:nvSpPr>
          <p:cNvPr id="8" name="Rectangle 7">
            <a:extLst>
              <a:ext uri="{FF2B5EF4-FFF2-40B4-BE49-F238E27FC236}">
                <a16:creationId xmlns:a16="http://schemas.microsoft.com/office/drawing/2014/main" id="{E1987C5D-8802-F737-E0A8-B27119D5C15C}"/>
              </a:ext>
            </a:extLst>
          </p:cNvPr>
          <p:cNvSpPr/>
          <p:nvPr/>
        </p:nvSpPr>
        <p:spPr>
          <a:xfrm>
            <a:off x="4077739" y="6184143"/>
            <a:ext cx="5800905" cy="434444"/>
          </a:xfrm>
          <a:prstGeom prst="rect">
            <a:avLst/>
          </a:prstGeom>
          <a:noFill/>
          <a:ln w="57150">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Arrow Connector 8">
            <a:extLst>
              <a:ext uri="{FF2B5EF4-FFF2-40B4-BE49-F238E27FC236}">
                <a16:creationId xmlns:a16="http://schemas.microsoft.com/office/drawing/2014/main" id="{13D7FF65-1A82-7B87-8730-10388E45E846}"/>
              </a:ext>
            </a:extLst>
          </p:cNvPr>
          <p:cNvCxnSpPr>
            <a:cxnSpLocks/>
          </p:cNvCxnSpPr>
          <p:nvPr/>
        </p:nvCxnSpPr>
        <p:spPr>
          <a:xfrm>
            <a:off x="3046127" y="6378915"/>
            <a:ext cx="955969" cy="45065"/>
          </a:xfrm>
          <a:prstGeom prst="straightConnector1">
            <a:avLst/>
          </a:prstGeom>
          <a:ln w="28575">
            <a:solidFill>
              <a:schemeClr val="accent6">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D809103-7FA2-296B-587D-6A028E2075FF}"/>
              </a:ext>
            </a:extLst>
          </p:cNvPr>
          <p:cNvSpPr txBox="1"/>
          <p:nvPr/>
        </p:nvSpPr>
        <p:spPr>
          <a:xfrm>
            <a:off x="187739" y="5720521"/>
            <a:ext cx="2849218"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dirty="0">
                <a:latin typeface="Calibri"/>
                <a:ea typeface="Calibri"/>
                <a:cs typeface="Calibri"/>
              </a:rPr>
              <a:t>New useful links for Questions/Tasks/Notes that Pupils can use to study.</a:t>
            </a:r>
            <a:endParaRPr lang="en-US"/>
          </a:p>
        </p:txBody>
      </p:sp>
      <p:sp>
        <p:nvSpPr>
          <p:cNvPr id="13" name="Rectangle 12">
            <a:extLst>
              <a:ext uri="{FF2B5EF4-FFF2-40B4-BE49-F238E27FC236}">
                <a16:creationId xmlns:a16="http://schemas.microsoft.com/office/drawing/2014/main" id="{5D086F6E-B17B-035F-F079-22C3378266B8}"/>
              </a:ext>
            </a:extLst>
          </p:cNvPr>
          <p:cNvSpPr/>
          <p:nvPr/>
        </p:nvSpPr>
        <p:spPr>
          <a:xfrm>
            <a:off x="4080659" y="3697519"/>
            <a:ext cx="5834034" cy="511747"/>
          </a:xfrm>
          <a:prstGeom prst="rect">
            <a:avLst/>
          </a:prstGeom>
          <a:noFill/>
          <a:ln w="57150">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Arrow Connector 13">
            <a:extLst>
              <a:ext uri="{FF2B5EF4-FFF2-40B4-BE49-F238E27FC236}">
                <a16:creationId xmlns:a16="http://schemas.microsoft.com/office/drawing/2014/main" id="{4514B3E4-4ED4-5FA8-D511-4C6931401086}"/>
              </a:ext>
            </a:extLst>
          </p:cNvPr>
          <p:cNvCxnSpPr>
            <a:cxnSpLocks/>
          </p:cNvCxnSpPr>
          <p:nvPr/>
        </p:nvCxnSpPr>
        <p:spPr>
          <a:xfrm flipH="1" flipV="1">
            <a:off x="10016031" y="3914064"/>
            <a:ext cx="619060" cy="316511"/>
          </a:xfrm>
          <a:prstGeom prst="straightConnector1">
            <a:avLst/>
          </a:prstGeom>
          <a:ln w="28575">
            <a:solidFill>
              <a:schemeClr val="tx2">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86E10DF-5812-28B4-910D-0593A8AE0557}"/>
              </a:ext>
            </a:extLst>
          </p:cNvPr>
          <p:cNvSpPr txBox="1"/>
          <p:nvPr/>
        </p:nvSpPr>
        <p:spPr>
          <a:xfrm>
            <a:off x="9983304" y="4379881"/>
            <a:ext cx="1910522"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dirty="0">
                <a:latin typeface="Calibri"/>
                <a:ea typeface="Calibri"/>
                <a:cs typeface="Calibri"/>
              </a:rPr>
              <a:t>Past Papers and Marking Instructions, I find this to be one of the most important ways to study.</a:t>
            </a:r>
            <a:r>
              <a:rPr lang="en-GB" dirty="0"/>
              <a:t> </a:t>
            </a:r>
            <a:endParaRPr lang="en-US"/>
          </a:p>
        </p:txBody>
      </p:sp>
    </p:spTree>
    <p:extLst>
      <p:ext uri="{BB962C8B-B14F-4D97-AF65-F5344CB8AC3E}">
        <p14:creationId xmlns:p14="http://schemas.microsoft.com/office/powerpoint/2010/main" val="22338859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F438B-9794-8872-03CE-E2E2F21A07D8}"/>
              </a:ext>
            </a:extLst>
          </p:cNvPr>
          <p:cNvSpPr>
            <a:spLocks noGrp="1"/>
          </p:cNvSpPr>
          <p:nvPr>
            <p:ph type="title"/>
          </p:nvPr>
        </p:nvSpPr>
        <p:spPr>
          <a:xfrm>
            <a:off x="640079" y="344056"/>
            <a:ext cx="10890929" cy="1097280"/>
          </a:xfrm>
        </p:spPr>
        <p:txBody>
          <a:bodyPr/>
          <a:lstStyle/>
          <a:p>
            <a:r>
              <a:rPr lang="en-GB" dirty="0"/>
              <a:t>Course Specification</a:t>
            </a:r>
          </a:p>
        </p:txBody>
      </p:sp>
      <p:sp>
        <p:nvSpPr>
          <p:cNvPr id="3" name="Content Placeholder 2">
            <a:extLst>
              <a:ext uri="{FF2B5EF4-FFF2-40B4-BE49-F238E27FC236}">
                <a16:creationId xmlns:a16="http://schemas.microsoft.com/office/drawing/2014/main" id="{8B376CA1-F68C-EB96-6E18-47ECA3F82090}"/>
              </a:ext>
            </a:extLst>
          </p:cNvPr>
          <p:cNvSpPr>
            <a:spLocks noGrp="1"/>
          </p:cNvSpPr>
          <p:nvPr>
            <p:ph idx="1"/>
          </p:nvPr>
        </p:nvSpPr>
        <p:spPr>
          <a:xfrm>
            <a:off x="640080" y="1444290"/>
            <a:ext cx="10890928" cy="3566160"/>
          </a:xfrm>
        </p:spPr>
        <p:txBody>
          <a:bodyPr vert="horz" lIns="91440" tIns="45720" rIns="91440" bIns="45720" rtlCol="0" anchor="t">
            <a:normAutofit/>
          </a:bodyPr>
          <a:lstStyle/>
          <a:p>
            <a:r>
              <a:rPr lang="en-GB" dirty="0">
                <a:latin typeface="Calibri"/>
                <a:ea typeface="Calibri"/>
                <a:cs typeface="Calibri"/>
              </a:rPr>
              <a:t>The Course Spec gives information about the course like the breakdown of assessment between Assignment (50 Marks) and Question Paper (110 Marks).</a:t>
            </a:r>
            <a:endParaRPr lang="en-US" dirty="0">
              <a:latin typeface="Calibri"/>
              <a:ea typeface="Calibri"/>
              <a:cs typeface="Calibri"/>
            </a:endParaRPr>
          </a:p>
          <a:p>
            <a:endParaRPr lang="en-US">
              <a:latin typeface="Calibri"/>
              <a:ea typeface="Calibri"/>
              <a:cs typeface="Calibri"/>
            </a:endParaRPr>
          </a:p>
          <a:p>
            <a:endParaRPr lang="en-GB" dirty="0"/>
          </a:p>
        </p:txBody>
      </p:sp>
      <p:pic>
        <p:nvPicPr>
          <p:cNvPr id="4" name="Picture 3" descr="A screenshot of a computer&#10;&#10;AI-generated content may be incorrect.">
            <a:extLst>
              <a:ext uri="{FF2B5EF4-FFF2-40B4-BE49-F238E27FC236}">
                <a16:creationId xmlns:a16="http://schemas.microsoft.com/office/drawing/2014/main" id="{0045E611-EE4E-BA32-1177-C2451C49370A}"/>
              </a:ext>
            </a:extLst>
          </p:cNvPr>
          <p:cNvPicPr>
            <a:picLocks noChangeAspect="1"/>
          </p:cNvPicPr>
          <p:nvPr/>
        </p:nvPicPr>
        <p:blipFill>
          <a:blip r:embed="rId2"/>
          <a:srcRect l="25682" t="34846" r="27072" b="2191"/>
          <a:stretch>
            <a:fillRect/>
          </a:stretch>
        </p:blipFill>
        <p:spPr>
          <a:xfrm>
            <a:off x="5773119" y="2359311"/>
            <a:ext cx="5760208" cy="4078114"/>
          </a:xfrm>
          <a:prstGeom prst="rect">
            <a:avLst/>
          </a:prstGeom>
        </p:spPr>
      </p:pic>
      <p:sp>
        <p:nvSpPr>
          <p:cNvPr id="5" name="TextBox 4">
            <a:extLst>
              <a:ext uri="{FF2B5EF4-FFF2-40B4-BE49-F238E27FC236}">
                <a16:creationId xmlns:a16="http://schemas.microsoft.com/office/drawing/2014/main" id="{A93CD3BE-211C-8E96-1089-EF74FE60C93D}"/>
              </a:ext>
            </a:extLst>
          </p:cNvPr>
          <p:cNvSpPr txBox="1"/>
          <p:nvPr/>
        </p:nvSpPr>
        <p:spPr>
          <a:xfrm>
            <a:off x="642529" y="2517913"/>
            <a:ext cx="4498109"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GB" sz="2000" dirty="0">
                <a:latin typeface="Calibri"/>
                <a:ea typeface="Calibri"/>
                <a:cs typeface="Calibri"/>
              </a:rPr>
              <a:t>It goes over all topics and content that pupils need to know for their exams/assignments. </a:t>
            </a:r>
          </a:p>
          <a:p>
            <a:pPr marL="285750" indent="-285750">
              <a:buFont typeface="Arial" panose="020B0604020202020204" pitchFamily="34" charset="0"/>
              <a:buChar char="•"/>
            </a:pPr>
            <a:endParaRPr lang="en-GB" sz="2000" dirty="0">
              <a:latin typeface="Calibri"/>
              <a:ea typeface="Calibri"/>
              <a:cs typeface="Calibri"/>
            </a:endParaRPr>
          </a:p>
          <a:p>
            <a:pPr marL="285750" indent="-285750">
              <a:buFont typeface="Arial" panose="020B0604020202020204" pitchFamily="34" charset="0"/>
              <a:buChar char="•"/>
            </a:pPr>
            <a:r>
              <a:rPr lang="en-GB" sz="2000" dirty="0">
                <a:latin typeface="Calibri"/>
                <a:ea typeface="Calibri"/>
                <a:cs typeface="Calibri"/>
              </a:rPr>
              <a:t>These can be used as Revision Checklists and can be coloured coded on areas of strength and areas that need work. </a:t>
            </a:r>
          </a:p>
        </p:txBody>
      </p:sp>
    </p:spTree>
    <p:extLst>
      <p:ext uri="{BB962C8B-B14F-4D97-AF65-F5344CB8AC3E}">
        <p14:creationId xmlns:p14="http://schemas.microsoft.com/office/powerpoint/2010/main" val="3327569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176A5-0ECF-0803-983B-81652A40616C}"/>
              </a:ext>
            </a:extLst>
          </p:cNvPr>
          <p:cNvSpPr>
            <a:spLocks noGrp="1"/>
          </p:cNvSpPr>
          <p:nvPr>
            <p:ph type="title"/>
          </p:nvPr>
        </p:nvSpPr>
        <p:spPr>
          <a:xfrm>
            <a:off x="640079" y="355601"/>
            <a:ext cx="10890929" cy="1097280"/>
          </a:xfrm>
        </p:spPr>
        <p:txBody>
          <a:bodyPr/>
          <a:lstStyle/>
          <a:p>
            <a:r>
              <a:rPr lang="en-GB" dirty="0"/>
              <a:t>Marking Instructions</a:t>
            </a:r>
          </a:p>
        </p:txBody>
      </p:sp>
      <p:pic>
        <p:nvPicPr>
          <p:cNvPr id="4" name="Content Placeholder 3" descr="A screenshot of a computer&#10;&#10;AI-generated content may be incorrect.">
            <a:extLst>
              <a:ext uri="{FF2B5EF4-FFF2-40B4-BE49-F238E27FC236}">
                <a16:creationId xmlns:a16="http://schemas.microsoft.com/office/drawing/2014/main" id="{A8D44EC5-69AF-5975-723E-03D3716F69EA}"/>
              </a:ext>
            </a:extLst>
          </p:cNvPr>
          <p:cNvPicPr>
            <a:picLocks noGrp="1" noChangeAspect="1"/>
          </p:cNvPicPr>
          <p:nvPr>
            <p:ph idx="1"/>
          </p:nvPr>
        </p:nvPicPr>
        <p:blipFill>
          <a:blip r:embed="rId2"/>
          <a:srcRect l="24231" t="25000" r="22500" b="13406"/>
          <a:stretch>
            <a:fillRect/>
          </a:stretch>
        </p:blipFill>
        <p:spPr>
          <a:xfrm>
            <a:off x="2421508" y="1444282"/>
            <a:ext cx="7360017" cy="4611704"/>
          </a:xfrm>
          <a:prstGeom prst="rect">
            <a:avLst/>
          </a:prstGeom>
        </p:spPr>
      </p:pic>
      <p:sp>
        <p:nvSpPr>
          <p:cNvPr id="6" name="TextBox 5">
            <a:extLst>
              <a:ext uri="{FF2B5EF4-FFF2-40B4-BE49-F238E27FC236}">
                <a16:creationId xmlns:a16="http://schemas.microsoft.com/office/drawing/2014/main" id="{1D6AC36C-EC24-997C-F109-4E7D083F6184}"/>
              </a:ext>
            </a:extLst>
          </p:cNvPr>
          <p:cNvSpPr txBox="1"/>
          <p:nvPr/>
        </p:nvSpPr>
        <p:spPr>
          <a:xfrm>
            <a:off x="542153" y="4027424"/>
            <a:ext cx="1742635" cy="15102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pic>
        <p:nvPicPr>
          <p:cNvPr id="3" name="Picture 2" descr="A screenshot of a computer&#10;&#10;AI-generated content may be incorrect.">
            <a:extLst>
              <a:ext uri="{FF2B5EF4-FFF2-40B4-BE49-F238E27FC236}">
                <a16:creationId xmlns:a16="http://schemas.microsoft.com/office/drawing/2014/main" id="{74736BEF-769B-D773-59CC-8197B2EF862F}"/>
              </a:ext>
            </a:extLst>
          </p:cNvPr>
          <p:cNvPicPr>
            <a:picLocks noChangeAspect="1"/>
          </p:cNvPicPr>
          <p:nvPr/>
        </p:nvPicPr>
        <p:blipFill>
          <a:blip r:embed="rId3"/>
          <a:srcRect l="23729" t="59023" r="21716" b="34861"/>
          <a:stretch>
            <a:fillRect/>
          </a:stretch>
        </p:blipFill>
        <p:spPr>
          <a:xfrm>
            <a:off x="2286000" y="1020918"/>
            <a:ext cx="7645833" cy="421971"/>
          </a:xfrm>
          <a:prstGeom prst="rect">
            <a:avLst/>
          </a:prstGeom>
        </p:spPr>
      </p:pic>
      <p:sp>
        <p:nvSpPr>
          <p:cNvPr id="5" name="TextBox 4">
            <a:extLst>
              <a:ext uri="{FF2B5EF4-FFF2-40B4-BE49-F238E27FC236}">
                <a16:creationId xmlns:a16="http://schemas.microsoft.com/office/drawing/2014/main" id="{764A78B6-9A3F-EE40-3DE4-59DA5657876D}"/>
              </a:ext>
            </a:extLst>
          </p:cNvPr>
          <p:cNvSpPr txBox="1"/>
          <p:nvPr/>
        </p:nvSpPr>
        <p:spPr>
          <a:xfrm>
            <a:off x="177864" y="3207293"/>
            <a:ext cx="2110525"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000" dirty="0">
                <a:latin typeface="Calibri"/>
                <a:ea typeface="Calibri"/>
                <a:cs typeface="Calibri"/>
              </a:rPr>
              <a:t>Here are the expected answers, these can be worded differently unless a STATE question.</a:t>
            </a:r>
            <a:endParaRPr lang="en-US" sz="2000"/>
          </a:p>
        </p:txBody>
      </p:sp>
      <p:cxnSp>
        <p:nvCxnSpPr>
          <p:cNvPr id="7" name="Straight Arrow Connector 6">
            <a:extLst>
              <a:ext uri="{FF2B5EF4-FFF2-40B4-BE49-F238E27FC236}">
                <a16:creationId xmlns:a16="http://schemas.microsoft.com/office/drawing/2014/main" id="{8DF717E2-8380-6F70-232B-8CEB36A72D08}"/>
              </a:ext>
            </a:extLst>
          </p:cNvPr>
          <p:cNvCxnSpPr/>
          <p:nvPr/>
        </p:nvCxnSpPr>
        <p:spPr>
          <a:xfrm flipV="1">
            <a:off x="1720482" y="1534580"/>
            <a:ext cx="2440609" cy="1463262"/>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049D384-DFE4-C656-EDEC-61CFC663BFB4}"/>
              </a:ext>
            </a:extLst>
          </p:cNvPr>
          <p:cNvSpPr txBox="1"/>
          <p:nvPr/>
        </p:nvSpPr>
        <p:spPr>
          <a:xfrm>
            <a:off x="10143894" y="2330174"/>
            <a:ext cx="1838739"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000" dirty="0">
                <a:latin typeface="Calibri"/>
                <a:ea typeface="Calibri"/>
                <a:cs typeface="Calibri"/>
              </a:rPr>
              <a:t>Common mistakes SQA look for, also gives guidance on how each mark is given out or any additionally </a:t>
            </a:r>
            <a:r>
              <a:rPr lang="en-GB" sz="2000">
                <a:latin typeface="Calibri"/>
                <a:ea typeface="Calibri"/>
                <a:cs typeface="Calibri"/>
              </a:rPr>
              <a:t>accepted answers.</a:t>
            </a:r>
            <a:r>
              <a:rPr lang="en-GB" dirty="0"/>
              <a:t> </a:t>
            </a:r>
            <a:endParaRPr lang="en-US" dirty="0"/>
          </a:p>
        </p:txBody>
      </p:sp>
      <p:cxnSp>
        <p:nvCxnSpPr>
          <p:cNvPr id="9" name="Straight Arrow Connector 8">
            <a:extLst>
              <a:ext uri="{FF2B5EF4-FFF2-40B4-BE49-F238E27FC236}">
                <a16:creationId xmlns:a16="http://schemas.microsoft.com/office/drawing/2014/main" id="{CDBCFD96-25A5-328E-1E80-3E5C12E355CB}"/>
              </a:ext>
            </a:extLst>
          </p:cNvPr>
          <p:cNvCxnSpPr>
            <a:cxnSpLocks/>
          </p:cNvCxnSpPr>
          <p:nvPr/>
        </p:nvCxnSpPr>
        <p:spPr>
          <a:xfrm flipH="1" flipV="1">
            <a:off x="9000435" y="1385953"/>
            <a:ext cx="1269999" cy="855872"/>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74608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252CFC2-0EF5-04BE-E856-870E9AD54DA4}"/>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13DD8B-CF1E-BB22-3E3D-1F641773FF76}"/>
              </a:ext>
            </a:extLst>
          </p:cNvPr>
          <p:cNvSpPr>
            <a:spLocks noGrp="1"/>
          </p:cNvSpPr>
          <p:nvPr>
            <p:ph type="title"/>
          </p:nvPr>
        </p:nvSpPr>
        <p:spPr>
          <a:xfrm>
            <a:off x="640080" y="1371600"/>
            <a:ext cx="5852160" cy="1097280"/>
          </a:xfrm>
        </p:spPr>
        <p:txBody>
          <a:bodyPr>
            <a:normAutofit/>
          </a:bodyPr>
          <a:lstStyle/>
          <a:p>
            <a:r>
              <a:rPr lang="en-GB" dirty="0"/>
              <a:t>Exam Date</a:t>
            </a:r>
          </a:p>
        </p:txBody>
      </p:sp>
      <p:cxnSp>
        <p:nvCxnSpPr>
          <p:cNvPr id="19" name="Straight Connector 18">
            <a:extLst>
              <a:ext uri="{FF2B5EF4-FFF2-40B4-BE49-F238E27FC236}">
                <a16:creationId xmlns:a16="http://schemas.microsoft.com/office/drawing/2014/main" id="{753FE100-D0AB-4AE2-824B-60CFA31EC6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6281"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10">
            <a:extLst>
              <a:ext uri="{FF2B5EF4-FFF2-40B4-BE49-F238E27FC236}">
                <a16:creationId xmlns:a16="http://schemas.microsoft.com/office/drawing/2014/main" id="{713EC299-9B79-0BB4-896F-20AC10187A21}"/>
              </a:ext>
            </a:extLst>
          </p:cNvPr>
          <p:cNvSpPr>
            <a:spLocks noGrp="1"/>
          </p:cNvSpPr>
          <p:nvPr>
            <p:ph idx="1"/>
          </p:nvPr>
        </p:nvSpPr>
        <p:spPr>
          <a:xfrm>
            <a:off x="640080" y="2633236"/>
            <a:ext cx="5852160" cy="3664685"/>
          </a:xfrm>
        </p:spPr>
        <p:txBody>
          <a:bodyPr vert="horz" lIns="91440" tIns="45720" rIns="91440" bIns="45720" rtlCol="0" anchor="t">
            <a:normAutofit/>
          </a:bodyPr>
          <a:lstStyle/>
          <a:p>
            <a:r>
              <a:rPr lang="en-US" dirty="0">
                <a:latin typeface="Calibri"/>
                <a:ea typeface="Calibri"/>
                <a:cs typeface="Calibri"/>
              </a:rPr>
              <a:t>National 5 – Friday 28th May 2027 @ 13:00 – 14:45</a:t>
            </a:r>
          </a:p>
          <a:p>
            <a:endParaRPr lang="en-US" dirty="0">
              <a:latin typeface="Calibri"/>
              <a:ea typeface="Calibri"/>
              <a:cs typeface="Calibri"/>
            </a:endParaRPr>
          </a:p>
          <a:p>
            <a:r>
              <a:rPr lang="en-US" dirty="0">
                <a:latin typeface="Calibri"/>
                <a:ea typeface="Calibri"/>
                <a:cs typeface="Calibri"/>
              </a:rPr>
              <a:t>Higher – Friday 28th May 2027 @ 13:00 – 15:30</a:t>
            </a:r>
          </a:p>
        </p:txBody>
      </p:sp>
      <p:pic>
        <p:nvPicPr>
          <p:cNvPr id="13" name="Picture 12" descr="Red marker and calendar">
            <a:extLst>
              <a:ext uri="{FF2B5EF4-FFF2-40B4-BE49-F238E27FC236}">
                <a16:creationId xmlns:a16="http://schemas.microsoft.com/office/drawing/2014/main" id="{C0787018-184F-3BCF-B9DA-9E4576E57C3F}"/>
              </a:ext>
            </a:extLst>
          </p:cNvPr>
          <p:cNvPicPr>
            <a:picLocks noChangeAspect="1"/>
          </p:cNvPicPr>
          <p:nvPr/>
        </p:nvPicPr>
        <p:blipFill>
          <a:blip r:embed="rId2"/>
          <a:srcRect l="20626" r="32273" b="-3"/>
          <a:stretch>
            <a:fillRect/>
          </a:stretch>
        </p:blipFill>
        <p:spPr>
          <a:xfrm>
            <a:off x="7345680" y="10"/>
            <a:ext cx="4846320" cy="6857990"/>
          </a:xfrm>
          <a:prstGeom prst="rect">
            <a:avLst/>
          </a:prstGeom>
        </p:spPr>
      </p:pic>
      <p:sp>
        <p:nvSpPr>
          <p:cNvPr id="6" name="TextBox 5">
            <a:extLst>
              <a:ext uri="{FF2B5EF4-FFF2-40B4-BE49-F238E27FC236}">
                <a16:creationId xmlns:a16="http://schemas.microsoft.com/office/drawing/2014/main" id="{5B41C5EA-E346-D9AE-84AE-0E4763EC807E}"/>
              </a:ext>
            </a:extLst>
          </p:cNvPr>
          <p:cNvSpPr txBox="1"/>
          <p:nvPr/>
        </p:nvSpPr>
        <p:spPr>
          <a:xfrm>
            <a:off x="542153" y="4027424"/>
            <a:ext cx="1742635" cy="15102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Tree>
    <p:extLst>
      <p:ext uri="{BB962C8B-B14F-4D97-AF65-F5344CB8AC3E}">
        <p14:creationId xmlns:p14="http://schemas.microsoft.com/office/powerpoint/2010/main" val="1832821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13236"/>
            <a:ext cx="7886700" cy="1325563"/>
          </a:xfrm>
        </p:spPr>
        <p:txBody>
          <a:bodyPr/>
          <a:lstStyle/>
          <a:p>
            <a:r>
              <a:rPr lang="en-GB" sz="4800" b="1" dirty="0">
                <a:solidFill>
                  <a:srgbClr val="0070C0"/>
                </a:solidFill>
              </a:rPr>
              <a:t>School context </a:t>
            </a:r>
          </a:p>
        </p:txBody>
      </p:sp>
      <p:sp>
        <p:nvSpPr>
          <p:cNvPr id="3" name="Content Placeholder 2"/>
          <p:cNvSpPr>
            <a:spLocks noGrp="1"/>
          </p:cNvSpPr>
          <p:nvPr>
            <p:ph idx="4294967295"/>
          </p:nvPr>
        </p:nvSpPr>
        <p:spPr>
          <a:xfrm>
            <a:off x="398206" y="1349829"/>
            <a:ext cx="11031794" cy="5699900"/>
          </a:xfrm>
        </p:spPr>
        <p:txBody>
          <a:bodyPr>
            <a:noAutofit/>
          </a:bodyPr>
          <a:lstStyle/>
          <a:p>
            <a:pPr algn="just" fontAlgn="base">
              <a:lnSpc>
                <a:spcPct val="150000"/>
              </a:lnSpc>
            </a:pPr>
            <a:r>
              <a:rPr lang="en-GB" sz="2400" b="1" dirty="0">
                <a:latin typeface="Calibri" panose="020F0502020204030204" pitchFamily="34" charset="0"/>
                <a:ea typeface="Calibri" panose="020F0502020204030204" pitchFamily="34" charset="0"/>
                <a:cs typeface="Calibri" panose="020F0502020204030204" pitchFamily="34" charset="0"/>
              </a:rPr>
              <a:t>The Learning and Teaching committee is working with Osiris Educational</a:t>
            </a:r>
          </a:p>
          <a:p>
            <a:pPr algn="just" fontAlgn="base">
              <a:lnSpc>
                <a:spcPct val="150000"/>
              </a:lnSpc>
            </a:pPr>
            <a:endParaRPr lang="en-GB" sz="1100" b="1" dirty="0">
              <a:latin typeface="Calibri" panose="020F0502020204030204" pitchFamily="34" charset="0"/>
              <a:ea typeface="Calibri" panose="020F0502020204030204" pitchFamily="34" charset="0"/>
              <a:cs typeface="Calibri" panose="020F0502020204030204" pitchFamily="34" charset="0"/>
            </a:endParaRPr>
          </a:p>
          <a:p>
            <a:pPr algn="just" fontAlgn="base">
              <a:lnSpc>
                <a:spcPct val="150000"/>
              </a:lnSpc>
            </a:pPr>
            <a:r>
              <a:rPr lang="en-GB" sz="2400" b="1" dirty="0">
                <a:latin typeface="Calibri" panose="020F0502020204030204" pitchFamily="34" charset="0"/>
                <a:ea typeface="Calibri" panose="020F0502020204030204" pitchFamily="34" charset="0"/>
                <a:cs typeface="Calibri" panose="020F0502020204030204" pitchFamily="34" charset="0"/>
              </a:rPr>
              <a:t>Focus  on visible learning, </a:t>
            </a:r>
            <a:r>
              <a:rPr lang="en-GB" sz="2400" b="1" dirty="0" err="1">
                <a:latin typeface="Calibri" panose="020F0502020204030204" pitchFamily="34" charset="0"/>
                <a:ea typeface="Calibri" panose="020F0502020204030204" pitchFamily="34" charset="0"/>
                <a:cs typeface="Calibri" panose="020F0502020204030204" pitchFamily="34" charset="0"/>
              </a:rPr>
              <a:t>mindsets</a:t>
            </a:r>
            <a:r>
              <a:rPr lang="en-GB" sz="2400" b="1" dirty="0">
                <a:latin typeface="Calibri" panose="020F0502020204030204" pitchFamily="34" charset="0"/>
                <a:ea typeface="Calibri" panose="020F0502020204030204" pitchFamily="34" charset="0"/>
                <a:cs typeface="Calibri" panose="020F0502020204030204" pitchFamily="34" charset="0"/>
              </a:rPr>
              <a:t>, metacognition,  building resilience. </a:t>
            </a:r>
          </a:p>
          <a:p>
            <a:pPr algn="just" fontAlgn="base">
              <a:lnSpc>
                <a:spcPct val="150000"/>
              </a:lnSpc>
            </a:pPr>
            <a:endParaRPr lang="en-GB" sz="1100" b="1" dirty="0">
              <a:latin typeface="Calibri" panose="020F0502020204030204" pitchFamily="34" charset="0"/>
              <a:ea typeface="Calibri" panose="020F0502020204030204" pitchFamily="34" charset="0"/>
              <a:cs typeface="Calibri" panose="020F0502020204030204" pitchFamily="34" charset="0"/>
            </a:endParaRPr>
          </a:p>
          <a:p>
            <a:pPr algn="just" fontAlgn="base">
              <a:lnSpc>
                <a:spcPct val="150000"/>
              </a:lnSpc>
            </a:pPr>
            <a:r>
              <a:rPr lang="en-GB" sz="2400" b="1" dirty="0">
                <a:latin typeface="Calibri" panose="020F0502020204030204" pitchFamily="34" charset="0"/>
                <a:ea typeface="Calibri" panose="020F0502020204030204" pitchFamily="34" charset="0"/>
                <a:cs typeface="Calibri" panose="020F0502020204030204" pitchFamily="34" charset="0"/>
              </a:rPr>
              <a:t>OUR AIM: is to have metacognition and effective feedback strategies embedded into our school curriculum.</a:t>
            </a:r>
          </a:p>
          <a:p>
            <a:pPr algn="just" fontAlgn="base">
              <a:lnSpc>
                <a:spcPct val="150000"/>
              </a:lnSpc>
            </a:pPr>
            <a:endParaRPr lang="en-GB" sz="1100" b="1" dirty="0"/>
          </a:p>
        </p:txBody>
      </p:sp>
      <p:pic>
        <p:nvPicPr>
          <p:cNvPr id="1026" name="Picture 2" descr="https://encrypted-tbn0.gstatic.com/images?q=tbn:ANd9GcSYCP3lQKgLVt1Z3qXnovrbuAG0PAVyXwRVdnMZmTUna9i-m6Q0xlg7yHbv0Q:https://www.pmstudio.be/wp-content/uploads/2017/04/reinvent-the-wheel.jpg&amp;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72420" y="4720635"/>
            <a:ext cx="1955786" cy="1955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8201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See the source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7843" y="188691"/>
            <a:ext cx="9471546" cy="636315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0" y="0"/>
            <a:ext cx="4800025" cy="7488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0E5580">
                    <a:lumMod val="75000"/>
                  </a:srgbClr>
                </a:solidFill>
                <a:effectLst/>
                <a:uLnTx/>
                <a:uFillTx/>
                <a:latin typeface="Century Gothic" panose="020B0502020202020204"/>
                <a:ea typeface="+mn-ea"/>
                <a:cs typeface="+mn-cs"/>
              </a:rPr>
              <a:t>‘Thinking </a:t>
            </a:r>
            <a:r>
              <a:rPr kumimoji="0" lang="en-GB" sz="2400" b="1" i="0" u="none" strike="noStrike" kern="1200" cap="none" spc="0" normalizeH="0" baseline="0" noProof="0" dirty="0">
                <a:ln>
                  <a:noFill/>
                </a:ln>
                <a:solidFill>
                  <a:srgbClr val="0E5580">
                    <a:lumMod val="75000"/>
                  </a:srgbClr>
                </a:solidFill>
                <a:effectLst/>
                <a:uLnTx/>
                <a:uFillTx/>
                <a:latin typeface="Century Gothic" panose="020B0502020202020204"/>
                <a:ea typeface="+mn-ea"/>
                <a:cs typeface="+mn-cs"/>
              </a:rPr>
              <a:t>about </a:t>
            </a:r>
            <a:r>
              <a:rPr kumimoji="0" lang="en-GB" sz="2400" b="1" i="0" u="none" strike="noStrike" kern="1200" cap="none" spc="0" normalizeH="0" baseline="0" noProof="0">
                <a:ln>
                  <a:noFill/>
                </a:ln>
                <a:solidFill>
                  <a:srgbClr val="0E5580">
                    <a:lumMod val="75000"/>
                  </a:srgbClr>
                </a:solidFill>
                <a:effectLst/>
                <a:uLnTx/>
                <a:uFillTx/>
                <a:latin typeface="Century Gothic" panose="020B0502020202020204"/>
                <a:ea typeface="+mn-ea"/>
                <a:cs typeface="+mn-cs"/>
              </a:rPr>
              <a:t>one’s thinking’</a:t>
            </a:r>
            <a:endParaRPr kumimoji="0" lang="en-GB" sz="2400" b="1" i="0" u="none" strike="noStrike" kern="1200" cap="none" spc="0" normalizeH="0" baseline="0" noProof="0" dirty="0">
              <a:ln>
                <a:noFill/>
              </a:ln>
              <a:solidFill>
                <a:srgbClr val="0E5580">
                  <a:lumMod val="75000"/>
                </a:srgbClr>
              </a:solidFill>
              <a:effectLst/>
              <a:uLnTx/>
              <a:uFillTx/>
              <a:latin typeface="Century Gothic" panose="020B0502020202020204"/>
              <a:ea typeface="+mn-ea"/>
              <a:cs typeface="+mn-cs"/>
            </a:endParaRPr>
          </a:p>
        </p:txBody>
      </p:sp>
      <p:pic>
        <p:nvPicPr>
          <p:cNvPr id="2" name="Picture 1"/>
          <p:cNvPicPr>
            <a:picLocks noChangeAspect="1"/>
          </p:cNvPicPr>
          <p:nvPr/>
        </p:nvPicPr>
        <p:blipFill>
          <a:blip r:embed="rId4"/>
          <a:stretch>
            <a:fillRect/>
          </a:stretch>
        </p:blipFill>
        <p:spPr>
          <a:xfrm>
            <a:off x="1028700" y="4757738"/>
            <a:ext cx="1538287" cy="1538287"/>
          </a:xfrm>
          <a:prstGeom prst="rect">
            <a:avLst/>
          </a:prstGeom>
        </p:spPr>
      </p:pic>
    </p:spTree>
    <p:extLst>
      <p:ext uri="{BB962C8B-B14F-4D97-AF65-F5344CB8AC3E}">
        <p14:creationId xmlns:p14="http://schemas.microsoft.com/office/powerpoint/2010/main" val="121901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02263" y="-213236"/>
            <a:ext cx="7886700" cy="1325563"/>
          </a:xfrm>
        </p:spPr>
        <p:txBody>
          <a:bodyPr/>
          <a:lstStyle/>
          <a:p>
            <a:r>
              <a:rPr lang="en-GB" sz="4800" b="1" dirty="0">
                <a:solidFill>
                  <a:srgbClr val="0070C0"/>
                </a:solidFill>
              </a:rPr>
              <a:t>Spaced Practice </a:t>
            </a:r>
          </a:p>
        </p:txBody>
      </p:sp>
      <p:sp>
        <p:nvSpPr>
          <p:cNvPr id="3" name="Content Placeholder 2"/>
          <p:cNvSpPr>
            <a:spLocks noGrp="1"/>
          </p:cNvSpPr>
          <p:nvPr>
            <p:ph idx="4294967295"/>
          </p:nvPr>
        </p:nvSpPr>
        <p:spPr>
          <a:xfrm>
            <a:off x="398206" y="1349829"/>
            <a:ext cx="11031794" cy="5699900"/>
          </a:xfrm>
        </p:spPr>
        <p:txBody>
          <a:bodyPr vert="horz" lIns="91440" tIns="45720" rIns="91440" bIns="45720" rtlCol="0" anchor="t">
            <a:noAutofit/>
          </a:bodyPr>
          <a:lstStyle/>
          <a:p>
            <a:pPr algn="just" fontAlgn="base">
              <a:lnSpc>
                <a:spcPct val="150000"/>
              </a:lnSpc>
            </a:pPr>
            <a:r>
              <a:rPr lang="en-GB" sz="2400" b="1" dirty="0">
                <a:latin typeface="Calibri"/>
                <a:ea typeface="Calibri"/>
                <a:cs typeface="Calibri"/>
              </a:rPr>
              <a:t>A little bit of time every day </a:t>
            </a:r>
          </a:p>
          <a:p>
            <a:pPr algn="just" fontAlgn="base">
              <a:lnSpc>
                <a:spcPct val="150000"/>
              </a:lnSpc>
            </a:pPr>
            <a:r>
              <a:rPr lang="en-GB" sz="2400" b="1" dirty="0">
                <a:latin typeface="Calibri"/>
                <a:ea typeface="Calibri"/>
                <a:cs typeface="Calibri"/>
              </a:rPr>
              <a:t>Review information from each class, but not immediately </a:t>
            </a:r>
          </a:p>
          <a:p>
            <a:pPr algn="just" fontAlgn="base">
              <a:lnSpc>
                <a:spcPct val="150000"/>
              </a:lnSpc>
            </a:pPr>
            <a:r>
              <a:rPr lang="en-GB" sz="2400" b="1" dirty="0">
                <a:latin typeface="Calibri"/>
                <a:ea typeface="Calibri"/>
                <a:cs typeface="Calibri"/>
              </a:rPr>
              <a:t> Use active retrieval practice strategies, not just reading notes </a:t>
            </a:r>
          </a:p>
          <a:p>
            <a:pPr algn="just" fontAlgn="base">
              <a:lnSpc>
                <a:spcPct val="150000"/>
              </a:lnSpc>
            </a:pPr>
            <a:endParaRPr lang="en-GB" sz="2400" b="1" dirty="0"/>
          </a:p>
          <a:p>
            <a:pPr algn="just" fontAlgn="base">
              <a:lnSpc>
                <a:spcPct val="150000"/>
              </a:lnSpc>
            </a:pPr>
            <a:endParaRPr lang="en-GB" sz="2400" b="1" dirty="0"/>
          </a:p>
        </p:txBody>
      </p:sp>
      <p:pic>
        <p:nvPicPr>
          <p:cNvPr id="5" name="Picture 4"/>
          <p:cNvPicPr>
            <a:picLocks noChangeAspect="1"/>
          </p:cNvPicPr>
          <p:nvPr/>
        </p:nvPicPr>
        <p:blipFill>
          <a:blip r:embed="rId2"/>
          <a:stretch>
            <a:fillRect/>
          </a:stretch>
        </p:blipFill>
        <p:spPr>
          <a:xfrm>
            <a:off x="1695450" y="3471863"/>
            <a:ext cx="8605838" cy="2927396"/>
          </a:xfrm>
          <a:prstGeom prst="rect">
            <a:avLst/>
          </a:prstGeom>
        </p:spPr>
      </p:pic>
    </p:spTree>
    <p:extLst>
      <p:ext uri="{BB962C8B-B14F-4D97-AF65-F5344CB8AC3E}">
        <p14:creationId xmlns:p14="http://schemas.microsoft.com/office/powerpoint/2010/main" val="3986945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02263" y="-213236"/>
            <a:ext cx="7886700" cy="1325563"/>
          </a:xfrm>
        </p:spPr>
        <p:txBody>
          <a:bodyPr/>
          <a:lstStyle/>
          <a:p>
            <a:r>
              <a:rPr lang="en-GB" sz="4800" b="1" dirty="0">
                <a:solidFill>
                  <a:srgbClr val="0070C0"/>
                </a:solidFill>
              </a:rPr>
              <a:t>Interleaving </a:t>
            </a:r>
          </a:p>
        </p:txBody>
      </p:sp>
      <p:sp>
        <p:nvSpPr>
          <p:cNvPr id="3" name="Content Placeholder 2"/>
          <p:cNvSpPr>
            <a:spLocks noGrp="1"/>
          </p:cNvSpPr>
          <p:nvPr>
            <p:ph idx="4294967295"/>
          </p:nvPr>
        </p:nvSpPr>
        <p:spPr>
          <a:xfrm>
            <a:off x="398206" y="1349829"/>
            <a:ext cx="11031794" cy="5699900"/>
          </a:xfrm>
        </p:spPr>
        <p:txBody>
          <a:bodyPr vert="horz" lIns="91440" tIns="45720" rIns="91440" bIns="45720" rtlCol="0" anchor="t">
            <a:noAutofit/>
          </a:bodyPr>
          <a:lstStyle/>
          <a:p>
            <a:pPr algn="just" fontAlgn="base">
              <a:lnSpc>
                <a:spcPct val="150000"/>
              </a:lnSpc>
            </a:pPr>
            <a:r>
              <a:rPr lang="en-GB" sz="2400" b="1" dirty="0">
                <a:latin typeface="Calibri"/>
                <a:ea typeface="Calibri"/>
                <a:cs typeface="Calibri"/>
              </a:rPr>
              <a:t>Switching between ideas during a study session. </a:t>
            </a:r>
          </a:p>
          <a:p>
            <a:pPr algn="just" fontAlgn="base">
              <a:lnSpc>
                <a:spcPct val="150000"/>
              </a:lnSpc>
            </a:pPr>
            <a:r>
              <a:rPr lang="en-GB" sz="2400" b="1" dirty="0">
                <a:latin typeface="Calibri"/>
                <a:ea typeface="Calibri"/>
                <a:cs typeface="Calibri"/>
              </a:rPr>
              <a:t>Not studying one idea for too long</a:t>
            </a:r>
          </a:p>
          <a:p>
            <a:pPr algn="just" fontAlgn="base">
              <a:lnSpc>
                <a:spcPct val="150000"/>
              </a:lnSpc>
            </a:pPr>
            <a:r>
              <a:rPr lang="en-GB" sz="2400" b="1" dirty="0">
                <a:latin typeface="Calibri"/>
                <a:ea typeface="Calibri"/>
                <a:cs typeface="Calibri"/>
              </a:rPr>
              <a:t>Go back over the ideas again in different orders to strengthen understanding</a:t>
            </a:r>
          </a:p>
          <a:p>
            <a:pPr algn="just" fontAlgn="base">
              <a:lnSpc>
                <a:spcPct val="150000"/>
              </a:lnSpc>
            </a:pPr>
            <a:endParaRPr lang="en-GB" sz="2400" b="1" dirty="0"/>
          </a:p>
          <a:p>
            <a:pPr algn="just" fontAlgn="base">
              <a:lnSpc>
                <a:spcPct val="150000"/>
              </a:lnSpc>
            </a:pPr>
            <a:endParaRPr lang="en-GB" sz="2400" b="1" dirty="0"/>
          </a:p>
        </p:txBody>
      </p:sp>
      <p:pic>
        <p:nvPicPr>
          <p:cNvPr id="4" name="Picture 3"/>
          <p:cNvPicPr>
            <a:picLocks noChangeAspect="1"/>
          </p:cNvPicPr>
          <p:nvPr/>
        </p:nvPicPr>
        <p:blipFill>
          <a:blip r:embed="rId2"/>
          <a:stretch>
            <a:fillRect/>
          </a:stretch>
        </p:blipFill>
        <p:spPr>
          <a:xfrm>
            <a:off x="4216929" y="3614738"/>
            <a:ext cx="7055908" cy="2928037"/>
          </a:xfrm>
          <a:prstGeom prst="rect">
            <a:avLst/>
          </a:prstGeom>
        </p:spPr>
      </p:pic>
    </p:spTree>
    <p:extLst>
      <p:ext uri="{BB962C8B-B14F-4D97-AF65-F5344CB8AC3E}">
        <p14:creationId xmlns:p14="http://schemas.microsoft.com/office/powerpoint/2010/main" val="19355201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13236"/>
            <a:ext cx="7886700" cy="1325563"/>
          </a:xfrm>
        </p:spPr>
        <p:txBody>
          <a:bodyPr/>
          <a:lstStyle/>
          <a:p>
            <a:r>
              <a:rPr lang="en-GB" sz="4800" b="1" dirty="0">
                <a:solidFill>
                  <a:srgbClr val="0070C0"/>
                </a:solidFill>
              </a:rPr>
              <a:t> Retrieval Practice </a:t>
            </a:r>
          </a:p>
        </p:txBody>
      </p:sp>
      <p:sp>
        <p:nvSpPr>
          <p:cNvPr id="3" name="Content Placeholder 2"/>
          <p:cNvSpPr>
            <a:spLocks noGrp="1"/>
          </p:cNvSpPr>
          <p:nvPr>
            <p:ph idx="4294967295"/>
          </p:nvPr>
        </p:nvSpPr>
        <p:spPr>
          <a:xfrm>
            <a:off x="398206" y="1349829"/>
            <a:ext cx="11031794" cy="5699900"/>
          </a:xfrm>
        </p:spPr>
        <p:txBody>
          <a:bodyPr vert="horz" lIns="91440" tIns="45720" rIns="91440" bIns="45720" rtlCol="0" anchor="t">
            <a:noAutofit/>
          </a:bodyPr>
          <a:lstStyle/>
          <a:p>
            <a:pPr algn="just" fontAlgn="base">
              <a:lnSpc>
                <a:spcPct val="150000"/>
              </a:lnSpc>
            </a:pPr>
            <a:r>
              <a:rPr lang="en-GB" sz="2400" b="1" dirty="0">
                <a:latin typeface="Calibri"/>
                <a:ea typeface="Calibri"/>
                <a:cs typeface="Calibri"/>
              </a:rPr>
              <a:t>Actively retrieving information from memory without the support of class notes or revision booklets</a:t>
            </a:r>
          </a:p>
          <a:p>
            <a:pPr algn="just" fontAlgn="base">
              <a:lnSpc>
                <a:spcPct val="150000"/>
              </a:lnSpc>
            </a:pPr>
            <a:endParaRPr lang="en-GB" sz="2400" b="1" dirty="0"/>
          </a:p>
          <a:p>
            <a:pPr algn="just" fontAlgn="base">
              <a:lnSpc>
                <a:spcPct val="150000"/>
              </a:lnSpc>
            </a:pPr>
            <a:endParaRPr lang="en-GB" sz="2400" b="1" dirty="0"/>
          </a:p>
        </p:txBody>
      </p:sp>
      <p:pic>
        <p:nvPicPr>
          <p:cNvPr id="4" name="Picture 3"/>
          <p:cNvPicPr>
            <a:picLocks noChangeAspect="1"/>
          </p:cNvPicPr>
          <p:nvPr/>
        </p:nvPicPr>
        <p:blipFill>
          <a:blip r:embed="rId2"/>
          <a:stretch>
            <a:fillRect/>
          </a:stretch>
        </p:blipFill>
        <p:spPr>
          <a:xfrm>
            <a:off x="1466849" y="3224212"/>
            <a:ext cx="9172575" cy="2981325"/>
          </a:xfrm>
          <a:prstGeom prst="rect">
            <a:avLst/>
          </a:prstGeom>
        </p:spPr>
      </p:pic>
    </p:spTree>
    <p:extLst>
      <p:ext uri="{BB962C8B-B14F-4D97-AF65-F5344CB8AC3E}">
        <p14:creationId xmlns:p14="http://schemas.microsoft.com/office/powerpoint/2010/main" val="2283235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5484" y="446897"/>
            <a:ext cx="11047411" cy="6090487"/>
          </a:xfrm>
        </p:spPr>
        <p:txBody>
          <a:bodyPr vert="horz" lIns="91440" tIns="45720" rIns="91440" bIns="45720" rtlCol="0" anchor="t">
            <a:normAutofit fontScale="92500" lnSpcReduction="20000"/>
          </a:bodyPr>
          <a:lstStyle/>
          <a:p>
            <a:r>
              <a:rPr lang="en-GB" sz="2800" b="1" dirty="0">
                <a:latin typeface="Calibri"/>
                <a:ea typeface="Calibri"/>
                <a:cs typeface="Calibri"/>
              </a:rPr>
              <a:t>Brain dump</a:t>
            </a:r>
            <a:endParaRPr lang="en-US" dirty="0">
              <a:latin typeface="Calibri"/>
              <a:ea typeface="Calibri"/>
              <a:cs typeface="Calibri"/>
            </a:endParaRPr>
          </a:p>
          <a:p>
            <a:endParaRPr lang="en-GB" sz="2800" b="1" dirty="0"/>
          </a:p>
          <a:p>
            <a:endParaRPr lang="en-GB" sz="2800" b="1" dirty="0"/>
          </a:p>
          <a:p>
            <a:pPr marL="0" indent="0">
              <a:buNone/>
            </a:pPr>
            <a:endParaRPr lang="en-GB" sz="2800" b="1" dirty="0"/>
          </a:p>
          <a:p>
            <a:endParaRPr lang="en-GB" sz="2800" b="1" dirty="0"/>
          </a:p>
          <a:p>
            <a:endParaRPr lang="en-GB" sz="2800" b="1" dirty="0">
              <a:latin typeface="Calibri"/>
              <a:ea typeface="Calibri"/>
              <a:cs typeface="Calibri"/>
            </a:endParaRPr>
          </a:p>
          <a:p>
            <a:r>
              <a:rPr lang="en-GB" sz="2800" b="1" dirty="0">
                <a:latin typeface="Calibri"/>
                <a:ea typeface="Calibri"/>
                <a:cs typeface="Calibri"/>
              </a:rPr>
              <a:t>Picture prompt </a:t>
            </a:r>
          </a:p>
          <a:p>
            <a:endParaRPr lang="en-GB" sz="2800" b="1" dirty="0"/>
          </a:p>
          <a:p>
            <a:endParaRPr lang="en-GB" sz="2800" b="1" dirty="0"/>
          </a:p>
          <a:p>
            <a:endParaRPr lang="en-GB" sz="2800" b="1" dirty="0"/>
          </a:p>
          <a:p>
            <a:endParaRPr lang="en-GB" sz="2800" b="1" dirty="0"/>
          </a:p>
          <a:p>
            <a:endParaRPr lang="en-GB" sz="2800" b="1" dirty="0">
              <a:latin typeface="Calibri"/>
              <a:ea typeface="Calibri"/>
              <a:cs typeface="Calibri"/>
            </a:endParaRPr>
          </a:p>
          <a:p>
            <a:r>
              <a:rPr lang="en-GB" sz="2800" b="1" dirty="0">
                <a:latin typeface="Calibri"/>
                <a:ea typeface="Calibri"/>
                <a:cs typeface="Calibri"/>
              </a:rPr>
              <a:t>Cops and robbers </a:t>
            </a:r>
          </a:p>
          <a:p>
            <a:endParaRPr lang="en-GB" dirty="0"/>
          </a:p>
          <a:p>
            <a:endParaRPr lang="en-GB" dirty="0"/>
          </a:p>
        </p:txBody>
      </p:sp>
      <p:pic>
        <p:nvPicPr>
          <p:cNvPr id="4" name="Picture 4" descr="A picture containing necklet&#10;&#10;Description automatically generated">
            <a:extLst>
              <a:ext uri="{FF2B5EF4-FFF2-40B4-BE49-F238E27FC236}">
                <a16:creationId xmlns:a16="http://schemas.microsoft.com/office/drawing/2014/main" id="{CCDD9033-86FF-5585-DFC4-3ED1977B9B7D}"/>
              </a:ext>
            </a:extLst>
          </p:cNvPr>
          <p:cNvPicPr>
            <a:picLocks noChangeAspect="1"/>
          </p:cNvPicPr>
          <p:nvPr/>
        </p:nvPicPr>
        <p:blipFill>
          <a:blip r:embed="rId2"/>
          <a:stretch>
            <a:fillRect/>
          </a:stretch>
        </p:blipFill>
        <p:spPr>
          <a:xfrm>
            <a:off x="4408098" y="313033"/>
            <a:ext cx="2743200" cy="2120010"/>
          </a:xfrm>
          <a:prstGeom prst="rect">
            <a:avLst/>
          </a:prstGeom>
        </p:spPr>
      </p:pic>
      <p:pic>
        <p:nvPicPr>
          <p:cNvPr id="5" name="Picture 5" descr="A picture containing text&#10;&#10;Description automatically generated">
            <a:extLst>
              <a:ext uri="{FF2B5EF4-FFF2-40B4-BE49-F238E27FC236}">
                <a16:creationId xmlns:a16="http://schemas.microsoft.com/office/drawing/2014/main" id="{8C6BD8AC-70FB-A9FE-DFB4-9931A9A3DEB0}"/>
              </a:ext>
            </a:extLst>
          </p:cNvPr>
          <p:cNvPicPr>
            <a:picLocks noChangeAspect="1"/>
          </p:cNvPicPr>
          <p:nvPr/>
        </p:nvPicPr>
        <p:blipFill>
          <a:blip r:embed="rId3"/>
          <a:stretch>
            <a:fillRect/>
          </a:stretch>
        </p:blipFill>
        <p:spPr>
          <a:xfrm>
            <a:off x="3825366" y="1805348"/>
            <a:ext cx="1004439" cy="1004439"/>
          </a:xfrm>
          <a:prstGeom prst="rect">
            <a:avLst/>
          </a:prstGeom>
        </p:spPr>
      </p:pic>
      <p:pic>
        <p:nvPicPr>
          <p:cNvPr id="6" name="Picture 6" descr="Text, letter&#10;&#10;Description automatically generated">
            <a:extLst>
              <a:ext uri="{FF2B5EF4-FFF2-40B4-BE49-F238E27FC236}">
                <a16:creationId xmlns:a16="http://schemas.microsoft.com/office/drawing/2014/main" id="{2FB6FFE9-E1EF-82F1-4A57-855E1575895D}"/>
              </a:ext>
            </a:extLst>
          </p:cNvPr>
          <p:cNvPicPr>
            <a:picLocks noChangeAspect="1"/>
          </p:cNvPicPr>
          <p:nvPr/>
        </p:nvPicPr>
        <p:blipFill>
          <a:blip r:embed="rId4"/>
          <a:stretch>
            <a:fillRect/>
          </a:stretch>
        </p:blipFill>
        <p:spPr>
          <a:xfrm>
            <a:off x="7467643" y="575036"/>
            <a:ext cx="4169392" cy="5898822"/>
          </a:xfrm>
          <a:prstGeom prst="rect">
            <a:avLst/>
          </a:prstGeom>
        </p:spPr>
      </p:pic>
      <p:pic>
        <p:nvPicPr>
          <p:cNvPr id="7" name="Picture 7" descr="Graphical user interface, text, application&#10;&#10;Description automatically generated">
            <a:extLst>
              <a:ext uri="{FF2B5EF4-FFF2-40B4-BE49-F238E27FC236}">
                <a16:creationId xmlns:a16="http://schemas.microsoft.com/office/drawing/2014/main" id="{0527F8A7-430E-9024-C3D2-C255F0A39058}"/>
              </a:ext>
            </a:extLst>
          </p:cNvPr>
          <p:cNvPicPr>
            <a:picLocks noChangeAspect="1"/>
          </p:cNvPicPr>
          <p:nvPr/>
        </p:nvPicPr>
        <p:blipFill rotWithShape="1">
          <a:blip r:embed="rId5"/>
          <a:srcRect l="51515" t="22421" r="22019" b="8780"/>
          <a:stretch/>
        </p:blipFill>
        <p:spPr>
          <a:xfrm>
            <a:off x="4492940" y="2758889"/>
            <a:ext cx="2511176" cy="3714969"/>
          </a:xfrm>
          <a:prstGeom prst="rect">
            <a:avLst/>
          </a:prstGeom>
        </p:spPr>
      </p:pic>
    </p:spTree>
    <p:extLst>
      <p:ext uri="{BB962C8B-B14F-4D97-AF65-F5344CB8AC3E}">
        <p14:creationId xmlns:p14="http://schemas.microsoft.com/office/powerpoint/2010/main" val="2882516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7645" y="561838"/>
            <a:ext cx="9067955" cy="5488858"/>
          </a:xfrm>
        </p:spPr>
        <p:txBody>
          <a:bodyPr vert="horz" lIns="91440" tIns="45720" rIns="91440" bIns="45720" rtlCol="0" anchor="t">
            <a:normAutofit/>
          </a:bodyPr>
          <a:lstStyle/>
          <a:p>
            <a:r>
              <a:rPr lang="en-GB" sz="2400" b="1" dirty="0">
                <a:latin typeface="Calibri"/>
                <a:ea typeface="Calibri"/>
                <a:cs typeface="Calibri"/>
              </a:rPr>
              <a:t>Spot the error </a:t>
            </a:r>
          </a:p>
          <a:p>
            <a:endParaRPr lang="en-GB" sz="2400" b="1" dirty="0"/>
          </a:p>
          <a:p>
            <a:endParaRPr lang="en-GB" sz="2400" b="1" dirty="0"/>
          </a:p>
          <a:p>
            <a:endParaRPr lang="en-GB" sz="2400" b="1" dirty="0"/>
          </a:p>
          <a:p>
            <a:endParaRPr lang="en-GB" sz="2400" b="1" dirty="0">
              <a:latin typeface="Calibri"/>
              <a:ea typeface="Calibri"/>
              <a:cs typeface="Calibri"/>
            </a:endParaRPr>
          </a:p>
          <a:p>
            <a:r>
              <a:rPr lang="en-GB" sz="2400" b="1" dirty="0">
                <a:latin typeface="Calibri"/>
                <a:ea typeface="Calibri"/>
                <a:cs typeface="Calibri"/>
              </a:rPr>
              <a:t>Challenge grid</a:t>
            </a:r>
            <a:r>
              <a:rPr lang="en-GB" sz="2400" b="1" dirty="0"/>
              <a:t> </a:t>
            </a:r>
          </a:p>
          <a:p>
            <a:endParaRPr lang="en-GB" sz="2400" b="1" dirty="0"/>
          </a:p>
          <a:p>
            <a:endParaRPr lang="en-GB" sz="2400" b="1" dirty="0"/>
          </a:p>
          <a:p>
            <a:pPr marL="0" indent="0">
              <a:buNone/>
            </a:pPr>
            <a:endParaRPr lang="en-GB" sz="2400" b="1" dirty="0"/>
          </a:p>
          <a:p>
            <a:endParaRPr lang="en-GB" sz="2400" b="1" dirty="0">
              <a:latin typeface="Calibri"/>
              <a:ea typeface="Calibri"/>
              <a:cs typeface="Calibri"/>
            </a:endParaRPr>
          </a:p>
          <a:p>
            <a:r>
              <a:rPr lang="en-GB" sz="2400" b="1" dirty="0">
                <a:latin typeface="Calibri"/>
                <a:ea typeface="Calibri"/>
                <a:cs typeface="Calibri"/>
              </a:rPr>
              <a:t>Revision clocks</a:t>
            </a:r>
            <a:r>
              <a:rPr lang="en-GB" sz="2400" b="1" dirty="0"/>
              <a:t> </a:t>
            </a:r>
          </a:p>
          <a:p>
            <a:endParaRPr lang="en-GB" b="1" dirty="0"/>
          </a:p>
          <a:p>
            <a:endParaRPr lang="en-GB" b="1" dirty="0"/>
          </a:p>
          <a:p>
            <a:endParaRPr lang="en-GB" b="1" dirty="0"/>
          </a:p>
          <a:p>
            <a:endParaRPr lang="en-GB" b="1" dirty="0"/>
          </a:p>
          <a:p>
            <a:pPr marL="0" indent="0">
              <a:buNone/>
            </a:pPr>
            <a:endParaRPr lang="en-GB" b="1" dirty="0"/>
          </a:p>
        </p:txBody>
      </p:sp>
      <p:pic>
        <p:nvPicPr>
          <p:cNvPr id="2" name="Picture 3">
            <a:extLst>
              <a:ext uri="{FF2B5EF4-FFF2-40B4-BE49-F238E27FC236}">
                <a16:creationId xmlns:a16="http://schemas.microsoft.com/office/drawing/2014/main" id="{1782C7B7-8FEF-83E2-19ED-0E8F6AE934DF}"/>
              </a:ext>
            </a:extLst>
          </p:cNvPr>
          <p:cNvPicPr>
            <a:picLocks noChangeAspect="1"/>
          </p:cNvPicPr>
          <p:nvPr/>
        </p:nvPicPr>
        <p:blipFill rotWithShape="1">
          <a:blip r:embed="rId2"/>
          <a:srcRect l="36400" t="21034" r="35600" b="13121"/>
          <a:stretch/>
        </p:blipFill>
        <p:spPr>
          <a:xfrm>
            <a:off x="3259444" y="603314"/>
            <a:ext cx="4402223" cy="5838391"/>
          </a:xfrm>
          <a:prstGeom prst="rect">
            <a:avLst/>
          </a:prstGeom>
        </p:spPr>
      </p:pic>
      <p:pic>
        <p:nvPicPr>
          <p:cNvPr id="4" name="Picture 4" descr="Diagram&#10;&#10;Description automatically generated">
            <a:extLst>
              <a:ext uri="{FF2B5EF4-FFF2-40B4-BE49-F238E27FC236}">
                <a16:creationId xmlns:a16="http://schemas.microsoft.com/office/drawing/2014/main" id="{920EAC04-A950-1AB8-6E40-F9680853AA4A}"/>
              </a:ext>
            </a:extLst>
          </p:cNvPr>
          <p:cNvPicPr>
            <a:picLocks noChangeAspect="1"/>
          </p:cNvPicPr>
          <p:nvPr/>
        </p:nvPicPr>
        <p:blipFill>
          <a:blip r:embed="rId3"/>
          <a:stretch>
            <a:fillRect/>
          </a:stretch>
        </p:blipFill>
        <p:spPr>
          <a:xfrm>
            <a:off x="7557969" y="4072549"/>
            <a:ext cx="4225533" cy="2369156"/>
          </a:xfrm>
          <a:prstGeom prst="rect">
            <a:avLst/>
          </a:prstGeom>
        </p:spPr>
      </p:pic>
      <p:pic>
        <p:nvPicPr>
          <p:cNvPr id="5" name="Picture 5" descr="A picture containing table&#10;&#10;Description automatically generated">
            <a:extLst>
              <a:ext uri="{FF2B5EF4-FFF2-40B4-BE49-F238E27FC236}">
                <a16:creationId xmlns:a16="http://schemas.microsoft.com/office/drawing/2014/main" id="{D621AF8A-5B1D-B8F3-6272-6A11F523A1C7}"/>
              </a:ext>
            </a:extLst>
          </p:cNvPr>
          <p:cNvPicPr>
            <a:picLocks noChangeAspect="1"/>
          </p:cNvPicPr>
          <p:nvPr/>
        </p:nvPicPr>
        <p:blipFill rotWithShape="1">
          <a:blip r:embed="rId4"/>
          <a:srcRect l="23013" t="23638" r="21963" b="10667"/>
          <a:stretch/>
        </p:blipFill>
        <p:spPr>
          <a:xfrm>
            <a:off x="7174626" y="439236"/>
            <a:ext cx="4992221" cy="3382227"/>
          </a:xfrm>
          <a:prstGeom prst="rect">
            <a:avLst/>
          </a:prstGeom>
        </p:spPr>
      </p:pic>
    </p:spTree>
    <p:extLst>
      <p:ext uri="{BB962C8B-B14F-4D97-AF65-F5344CB8AC3E}">
        <p14:creationId xmlns:p14="http://schemas.microsoft.com/office/powerpoint/2010/main" val="19945939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7645" y="561838"/>
            <a:ext cx="9067955" cy="5488858"/>
          </a:xfrm>
          <a:noFill/>
        </p:spPr>
        <p:txBody>
          <a:bodyPr vert="horz" lIns="91440" tIns="45720" rIns="91440" bIns="45720" rtlCol="0" anchor="t">
            <a:normAutofit/>
          </a:bodyPr>
          <a:lstStyle/>
          <a:p>
            <a:endParaRPr lang="en-GB" sz="2400" b="1" dirty="0"/>
          </a:p>
          <a:p>
            <a:endParaRPr lang="en-GB" sz="2400" b="1" dirty="0"/>
          </a:p>
          <a:p>
            <a:r>
              <a:rPr lang="en-GB" sz="2400" b="1" dirty="0">
                <a:latin typeface="Calibri"/>
                <a:ea typeface="Calibri"/>
                <a:cs typeface="Calibri"/>
              </a:rPr>
              <a:t>Give me 5</a:t>
            </a:r>
            <a:r>
              <a:rPr lang="en-GB" sz="2400" b="1" dirty="0"/>
              <a:t> </a:t>
            </a:r>
          </a:p>
          <a:p>
            <a:endParaRPr lang="en-GB" sz="2400" b="1" dirty="0"/>
          </a:p>
          <a:p>
            <a:endParaRPr lang="en-GB" sz="2400" b="1" dirty="0"/>
          </a:p>
          <a:p>
            <a:endParaRPr lang="en-GB" sz="2400" b="1" dirty="0"/>
          </a:p>
          <a:p>
            <a:r>
              <a:rPr lang="en-GB" sz="2400" b="1" dirty="0">
                <a:latin typeface="Calibri"/>
                <a:ea typeface="Calibri"/>
                <a:cs typeface="Calibri"/>
              </a:rPr>
              <a:t>Flashcards</a:t>
            </a:r>
          </a:p>
          <a:p>
            <a:endParaRPr lang="en-GB" sz="2400" b="1" dirty="0"/>
          </a:p>
          <a:p>
            <a:endParaRPr lang="en-GB" sz="2400" b="1" dirty="0"/>
          </a:p>
          <a:p>
            <a:pPr marL="0" indent="0">
              <a:buNone/>
            </a:pPr>
            <a:endParaRPr lang="en-GB" sz="2400" b="1" dirty="0"/>
          </a:p>
          <a:p>
            <a:endParaRPr lang="en-GB" sz="2400" b="1" dirty="0"/>
          </a:p>
          <a:p>
            <a:pPr marL="0" indent="0">
              <a:buNone/>
            </a:pPr>
            <a:endParaRPr lang="en-GB" sz="2400" b="1" dirty="0"/>
          </a:p>
          <a:p>
            <a:endParaRPr lang="en-GB" b="1" dirty="0"/>
          </a:p>
          <a:p>
            <a:endParaRPr lang="en-GB" b="1" dirty="0"/>
          </a:p>
          <a:p>
            <a:endParaRPr lang="en-GB" b="1" dirty="0"/>
          </a:p>
          <a:p>
            <a:endParaRPr lang="en-GB" b="1" dirty="0"/>
          </a:p>
          <a:p>
            <a:pPr marL="0" indent="0">
              <a:buNone/>
            </a:pPr>
            <a:endParaRPr lang="en-GB" b="1" dirty="0"/>
          </a:p>
        </p:txBody>
      </p:sp>
      <p:pic>
        <p:nvPicPr>
          <p:cNvPr id="9" name="Picture 8"/>
          <p:cNvPicPr>
            <a:picLocks noChangeAspect="1"/>
          </p:cNvPicPr>
          <p:nvPr/>
        </p:nvPicPr>
        <p:blipFill rotWithShape="1">
          <a:blip r:embed="rId2"/>
          <a:srcRect l="28507" t="19422" r="14507" b="9832"/>
          <a:stretch/>
        </p:blipFill>
        <p:spPr>
          <a:xfrm>
            <a:off x="4901622" y="122548"/>
            <a:ext cx="5228038" cy="3650803"/>
          </a:xfrm>
          <a:prstGeom prst="rect">
            <a:avLst/>
          </a:prstGeom>
        </p:spPr>
      </p:pic>
      <p:pic>
        <p:nvPicPr>
          <p:cNvPr id="10" name="Picture 2">
            <a:extLst>
              <a:ext uri="{FF2B5EF4-FFF2-40B4-BE49-F238E27FC236}">
                <a16:creationId xmlns:a16="http://schemas.microsoft.com/office/drawing/2014/main" id="{69D899C9-A892-0151-BA70-189D6F76351F}"/>
              </a:ext>
            </a:extLst>
          </p:cNvPr>
          <p:cNvPicPr>
            <a:picLocks noChangeAspect="1"/>
          </p:cNvPicPr>
          <p:nvPr/>
        </p:nvPicPr>
        <p:blipFill>
          <a:blip r:embed="rId3"/>
          <a:stretch>
            <a:fillRect/>
          </a:stretch>
        </p:blipFill>
        <p:spPr>
          <a:xfrm>
            <a:off x="5704550" y="3858192"/>
            <a:ext cx="3622181" cy="2716635"/>
          </a:xfrm>
          <a:prstGeom prst="rect">
            <a:avLst/>
          </a:prstGeom>
        </p:spPr>
      </p:pic>
    </p:spTree>
    <p:extLst>
      <p:ext uri="{BB962C8B-B14F-4D97-AF65-F5344CB8AC3E}">
        <p14:creationId xmlns:p14="http://schemas.microsoft.com/office/powerpoint/2010/main" val="3950193173"/>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2.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TotalTime>
  <Words>468</Words>
  <Application>Microsoft Office PowerPoint</Application>
  <PresentationFormat>Widescreen</PresentationFormat>
  <Paragraphs>89</Paragraphs>
  <Slides>17</Slides>
  <Notes>1</Notes>
  <HiddenSlides>0</HiddenSlides>
  <MMClips>0</MMClips>
  <ScaleCrop>false</ScaleCrop>
  <HeadingPairs>
    <vt:vector size="4" baseType="variant">
      <vt:variant>
        <vt:lpstr>Theme</vt:lpstr>
      </vt:variant>
      <vt:variant>
        <vt:i4>2</vt:i4>
      </vt:variant>
      <vt:variant>
        <vt:lpstr>Slide Titles</vt:lpstr>
      </vt:variant>
      <vt:variant>
        <vt:i4>17</vt:i4>
      </vt:variant>
    </vt:vector>
  </HeadingPairs>
  <TitlesOfParts>
    <vt:vector size="19" baseType="lpstr">
      <vt:lpstr>DashVTI</vt:lpstr>
      <vt:lpstr>Ion Boardroom</vt:lpstr>
      <vt:lpstr>Supporting Your Child Through QS  Examinations</vt:lpstr>
      <vt:lpstr>Finding the Correct Environment</vt:lpstr>
      <vt:lpstr>Resources/Contact with Teacher out with School</vt:lpstr>
      <vt:lpstr>Teams</vt:lpstr>
      <vt:lpstr>QS Site</vt:lpstr>
      <vt:lpstr>QS Engineering Science Page</vt:lpstr>
      <vt:lpstr>Course Specification</vt:lpstr>
      <vt:lpstr>Marking Instructions</vt:lpstr>
      <vt:lpstr>Exam Date</vt:lpstr>
      <vt:lpstr>School context </vt:lpstr>
      <vt:lpstr>PowerPoint Presentation</vt:lpstr>
      <vt:lpstr>Spaced Practice </vt:lpstr>
      <vt:lpstr>Interleaving </vt:lpstr>
      <vt:lpstr> Retrieval Practice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Supporting Your Child Through SQA Examinations</dc:title>
  <dc:creator/>
  <cp:lastModifiedBy>Mr Reid</cp:lastModifiedBy>
  <cp:revision>432</cp:revision>
  <dcterms:created xsi:type="dcterms:W3CDTF">2025-09-15T21:28:48Z</dcterms:created>
  <dcterms:modified xsi:type="dcterms:W3CDTF">2026-09-23T13:05:38Z</dcterms:modified>
</cp:coreProperties>
</file>