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7" r:id="rId4"/>
    <p:sldId id="258" r:id="rId5"/>
    <p:sldId id="260" r:id="rId6"/>
    <p:sldId id="263" r:id="rId7"/>
    <p:sldId id="264" r:id="rId8"/>
    <p:sldId id="265" r:id="rId9"/>
    <p:sldId id="266" r:id="rId10"/>
    <p:sldId id="268" r:id="rId11"/>
    <p:sldId id="26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F8741"/>
    <a:srgbClr val="1F532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35" autoAdjust="0"/>
    <p:restoredTop sz="94660"/>
  </p:normalViewPr>
  <p:slideViewPr>
    <p:cSldViewPr snapToGrid="0">
      <p:cViewPr varScale="1">
        <p:scale>
          <a:sx n="108" d="100"/>
          <a:sy n="108" d="100"/>
        </p:scale>
        <p:origin x="390"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038FB-22A5-AA19-68FF-A1CABBC27E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E317819-18E2-44DE-F895-D6863592E9E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DEED634-A63C-1609-40CB-79A4E361D09C}"/>
              </a:ext>
            </a:extLst>
          </p:cNvPr>
          <p:cNvSpPr>
            <a:spLocks noGrp="1"/>
          </p:cNvSpPr>
          <p:nvPr>
            <p:ph type="dt" sz="half" idx="10"/>
          </p:nvPr>
        </p:nvSpPr>
        <p:spPr/>
        <p:txBody>
          <a:bodyPr/>
          <a:lstStyle/>
          <a:p>
            <a:fld id="{74BFF110-3501-48A8-A19D-25490626794B}" type="datetimeFigureOut">
              <a:rPr lang="en-GB" smtClean="0"/>
              <a:t>10/09/2026</a:t>
            </a:fld>
            <a:endParaRPr lang="en-GB" dirty="0"/>
          </a:p>
        </p:txBody>
      </p:sp>
      <p:sp>
        <p:nvSpPr>
          <p:cNvPr id="5" name="Footer Placeholder 4">
            <a:extLst>
              <a:ext uri="{FF2B5EF4-FFF2-40B4-BE49-F238E27FC236}">
                <a16:creationId xmlns:a16="http://schemas.microsoft.com/office/drawing/2014/main" id="{EE45A2D7-99BE-CB9C-1D5C-2933C078D67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B1B168D-FEB9-E998-E2BB-070F0BA7CFA4}"/>
              </a:ext>
            </a:extLst>
          </p:cNvPr>
          <p:cNvSpPr>
            <a:spLocks noGrp="1"/>
          </p:cNvSpPr>
          <p:nvPr>
            <p:ph type="sldNum" sz="quarter" idx="12"/>
          </p:nvPr>
        </p:nvSpPr>
        <p:spPr/>
        <p:txBody>
          <a:bodyPr/>
          <a:lstStyle/>
          <a:p>
            <a:fld id="{D1E667EC-A9E7-4CC1-8A84-BF7F3C487DA7}" type="slidenum">
              <a:rPr lang="en-GB" smtClean="0"/>
              <a:t>‹#›</a:t>
            </a:fld>
            <a:endParaRPr lang="en-GB" dirty="0"/>
          </a:p>
        </p:txBody>
      </p:sp>
    </p:spTree>
    <p:extLst>
      <p:ext uri="{BB962C8B-B14F-4D97-AF65-F5344CB8AC3E}">
        <p14:creationId xmlns:p14="http://schemas.microsoft.com/office/powerpoint/2010/main" val="587135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70FA1-27FF-CAA4-51A5-5502FF756D3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58D9C0B-AB21-6D3E-469A-6F053F503E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92CC8C6-C80A-3028-DD55-E77477C500AE}"/>
              </a:ext>
            </a:extLst>
          </p:cNvPr>
          <p:cNvSpPr>
            <a:spLocks noGrp="1"/>
          </p:cNvSpPr>
          <p:nvPr>
            <p:ph type="dt" sz="half" idx="10"/>
          </p:nvPr>
        </p:nvSpPr>
        <p:spPr/>
        <p:txBody>
          <a:bodyPr/>
          <a:lstStyle/>
          <a:p>
            <a:fld id="{74BFF110-3501-48A8-A19D-25490626794B}" type="datetimeFigureOut">
              <a:rPr lang="en-GB" smtClean="0"/>
              <a:t>10/09/2026</a:t>
            </a:fld>
            <a:endParaRPr lang="en-GB" dirty="0"/>
          </a:p>
        </p:txBody>
      </p:sp>
      <p:sp>
        <p:nvSpPr>
          <p:cNvPr id="5" name="Footer Placeholder 4">
            <a:extLst>
              <a:ext uri="{FF2B5EF4-FFF2-40B4-BE49-F238E27FC236}">
                <a16:creationId xmlns:a16="http://schemas.microsoft.com/office/drawing/2014/main" id="{AA0F1F60-8CCC-7BA6-17A4-AAAB917BC7BF}"/>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C86CCAAC-7967-AADF-7F8C-B19578BC2AD5}"/>
              </a:ext>
            </a:extLst>
          </p:cNvPr>
          <p:cNvSpPr>
            <a:spLocks noGrp="1"/>
          </p:cNvSpPr>
          <p:nvPr>
            <p:ph type="sldNum" sz="quarter" idx="12"/>
          </p:nvPr>
        </p:nvSpPr>
        <p:spPr/>
        <p:txBody>
          <a:bodyPr/>
          <a:lstStyle/>
          <a:p>
            <a:fld id="{D1E667EC-A9E7-4CC1-8A84-BF7F3C487DA7}" type="slidenum">
              <a:rPr lang="en-GB" smtClean="0"/>
              <a:t>‹#›</a:t>
            </a:fld>
            <a:endParaRPr lang="en-GB" dirty="0"/>
          </a:p>
        </p:txBody>
      </p:sp>
    </p:spTree>
    <p:extLst>
      <p:ext uri="{BB962C8B-B14F-4D97-AF65-F5344CB8AC3E}">
        <p14:creationId xmlns:p14="http://schemas.microsoft.com/office/powerpoint/2010/main" val="2630976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03ABA-A35B-A534-AB52-D7865E86688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73E40FD-A394-514E-B2CA-FE381C0A393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F06DEE-8710-3835-05C4-356E2D25E9F5}"/>
              </a:ext>
            </a:extLst>
          </p:cNvPr>
          <p:cNvSpPr>
            <a:spLocks noGrp="1"/>
          </p:cNvSpPr>
          <p:nvPr>
            <p:ph type="dt" sz="half" idx="10"/>
          </p:nvPr>
        </p:nvSpPr>
        <p:spPr/>
        <p:txBody>
          <a:bodyPr/>
          <a:lstStyle/>
          <a:p>
            <a:fld id="{74BFF110-3501-48A8-A19D-25490626794B}" type="datetimeFigureOut">
              <a:rPr lang="en-GB" smtClean="0"/>
              <a:t>10/09/2026</a:t>
            </a:fld>
            <a:endParaRPr lang="en-GB" dirty="0"/>
          </a:p>
        </p:txBody>
      </p:sp>
      <p:sp>
        <p:nvSpPr>
          <p:cNvPr id="5" name="Footer Placeholder 4">
            <a:extLst>
              <a:ext uri="{FF2B5EF4-FFF2-40B4-BE49-F238E27FC236}">
                <a16:creationId xmlns:a16="http://schemas.microsoft.com/office/drawing/2014/main" id="{5780AD96-3262-01BA-B12A-48FCAC7B6C5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DBCB443-7DA8-3BB3-1C69-EEDCED845C2E}"/>
              </a:ext>
            </a:extLst>
          </p:cNvPr>
          <p:cNvSpPr>
            <a:spLocks noGrp="1"/>
          </p:cNvSpPr>
          <p:nvPr>
            <p:ph type="sldNum" sz="quarter" idx="12"/>
          </p:nvPr>
        </p:nvSpPr>
        <p:spPr/>
        <p:txBody>
          <a:bodyPr/>
          <a:lstStyle/>
          <a:p>
            <a:fld id="{D1E667EC-A9E7-4CC1-8A84-BF7F3C487DA7}" type="slidenum">
              <a:rPr lang="en-GB" smtClean="0"/>
              <a:t>‹#›</a:t>
            </a:fld>
            <a:endParaRPr lang="en-GB" dirty="0"/>
          </a:p>
        </p:txBody>
      </p:sp>
    </p:spTree>
    <p:extLst>
      <p:ext uri="{BB962C8B-B14F-4D97-AF65-F5344CB8AC3E}">
        <p14:creationId xmlns:p14="http://schemas.microsoft.com/office/powerpoint/2010/main" val="482380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B03C3-8395-9CDF-839B-D71B0A57D72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61F46E0-E34A-7D59-D6FE-73C2235DFF4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4F72607-1126-4609-A5E6-D4B886ED1E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08AAE81-72C4-9BB7-C4E4-B5D45D62D675}"/>
              </a:ext>
            </a:extLst>
          </p:cNvPr>
          <p:cNvSpPr>
            <a:spLocks noGrp="1"/>
          </p:cNvSpPr>
          <p:nvPr>
            <p:ph type="dt" sz="half" idx="10"/>
          </p:nvPr>
        </p:nvSpPr>
        <p:spPr/>
        <p:txBody>
          <a:bodyPr/>
          <a:lstStyle/>
          <a:p>
            <a:fld id="{74BFF110-3501-48A8-A19D-25490626794B}" type="datetimeFigureOut">
              <a:rPr lang="en-GB" smtClean="0"/>
              <a:t>10/09/2026</a:t>
            </a:fld>
            <a:endParaRPr lang="en-GB" dirty="0"/>
          </a:p>
        </p:txBody>
      </p:sp>
      <p:sp>
        <p:nvSpPr>
          <p:cNvPr id="6" name="Footer Placeholder 5">
            <a:extLst>
              <a:ext uri="{FF2B5EF4-FFF2-40B4-BE49-F238E27FC236}">
                <a16:creationId xmlns:a16="http://schemas.microsoft.com/office/drawing/2014/main" id="{E3DE24A0-3BA7-71C3-B52A-495131573E66}"/>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C0B217A6-18EC-6925-29F0-480E19B16BAA}"/>
              </a:ext>
            </a:extLst>
          </p:cNvPr>
          <p:cNvSpPr>
            <a:spLocks noGrp="1"/>
          </p:cNvSpPr>
          <p:nvPr>
            <p:ph type="sldNum" sz="quarter" idx="12"/>
          </p:nvPr>
        </p:nvSpPr>
        <p:spPr/>
        <p:txBody>
          <a:bodyPr/>
          <a:lstStyle/>
          <a:p>
            <a:fld id="{D1E667EC-A9E7-4CC1-8A84-BF7F3C487DA7}" type="slidenum">
              <a:rPr lang="en-GB" smtClean="0"/>
              <a:t>‹#›</a:t>
            </a:fld>
            <a:endParaRPr lang="en-GB" dirty="0"/>
          </a:p>
        </p:txBody>
      </p:sp>
    </p:spTree>
    <p:extLst>
      <p:ext uri="{BB962C8B-B14F-4D97-AF65-F5344CB8AC3E}">
        <p14:creationId xmlns:p14="http://schemas.microsoft.com/office/powerpoint/2010/main" val="748792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5E545-7684-A3DD-A833-2419251CE4D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4E36CEC-461F-333F-BD35-CF9C904E8E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992006-FC4D-06DE-D711-8034C3E3018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481AA6C-2602-6E89-E94C-E1B40DE031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89CAFC7-5CC1-558A-85E5-67679751772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77CE75D-D7E4-E8BE-8359-8AC79E2E1070}"/>
              </a:ext>
            </a:extLst>
          </p:cNvPr>
          <p:cNvSpPr>
            <a:spLocks noGrp="1"/>
          </p:cNvSpPr>
          <p:nvPr>
            <p:ph type="dt" sz="half" idx="10"/>
          </p:nvPr>
        </p:nvSpPr>
        <p:spPr/>
        <p:txBody>
          <a:bodyPr/>
          <a:lstStyle/>
          <a:p>
            <a:fld id="{74BFF110-3501-48A8-A19D-25490626794B}" type="datetimeFigureOut">
              <a:rPr lang="en-GB" smtClean="0"/>
              <a:t>10/09/2026</a:t>
            </a:fld>
            <a:endParaRPr lang="en-GB" dirty="0"/>
          </a:p>
        </p:txBody>
      </p:sp>
      <p:sp>
        <p:nvSpPr>
          <p:cNvPr id="8" name="Footer Placeholder 7">
            <a:extLst>
              <a:ext uri="{FF2B5EF4-FFF2-40B4-BE49-F238E27FC236}">
                <a16:creationId xmlns:a16="http://schemas.microsoft.com/office/drawing/2014/main" id="{346DA52F-65AE-9EBD-2D71-9CD4883943A8}"/>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25F4FD91-3155-0643-E873-D05FFB253881}"/>
              </a:ext>
            </a:extLst>
          </p:cNvPr>
          <p:cNvSpPr>
            <a:spLocks noGrp="1"/>
          </p:cNvSpPr>
          <p:nvPr>
            <p:ph type="sldNum" sz="quarter" idx="12"/>
          </p:nvPr>
        </p:nvSpPr>
        <p:spPr/>
        <p:txBody>
          <a:bodyPr/>
          <a:lstStyle/>
          <a:p>
            <a:fld id="{D1E667EC-A9E7-4CC1-8A84-BF7F3C487DA7}" type="slidenum">
              <a:rPr lang="en-GB" smtClean="0"/>
              <a:t>‹#›</a:t>
            </a:fld>
            <a:endParaRPr lang="en-GB" dirty="0"/>
          </a:p>
        </p:txBody>
      </p:sp>
    </p:spTree>
    <p:extLst>
      <p:ext uri="{BB962C8B-B14F-4D97-AF65-F5344CB8AC3E}">
        <p14:creationId xmlns:p14="http://schemas.microsoft.com/office/powerpoint/2010/main" val="853618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4FBBA-C5CF-369D-E185-489427E2669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CACB009-4D3A-36A4-FA87-6CDFB8E5436E}"/>
              </a:ext>
            </a:extLst>
          </p:cNvPr>
          <p:cNvSpPr>
            <a:spLocks noGrp="1"/>
          </p:cNvSpPr>
          <p:nvPr>
            <p:ph type="dt" sz="half" idx="10"/>
          </p:nvPr>
        </p:nvSpPr>
        <p:spPr/>
        <p:txBody>
          <a:bodyPr/>
          <a:lstStyle/>
          <a:p>
            <a:fld id="{74BFF110-3501-48A8-A19D-25490626794B}" type="datetimeFigureOut">
              <a:rPr lang="en-GB" smtClean="0"/>
              <a:t>10/09/2026</a:t>
            </a:fld>
            <a:endParaRPr lang="en-GB" dirty="0"/>
          </a:p>
        </p:txBody>
      </p:sp>
      <p:sp>
        <p:nvSpPr>
          <p:cNvPr id="4" name="Footer Placeholder 3">
            <a:extLst>
              <a:ext uri="{FF2B5EF4-FFF2-40B4-BE49-F238E27FC236}">
                <a16:creationId xmlns:a16="http://schemas.microsoft.com/office/drawing/2014/main" id="{0ECE37D9-8AAA-44B1-B147-08192B34E712}"/>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58C9F863-B898-EFD8-D927-4005252195B0}"/>
              </a:ext>
            </a:extLst>
          </p:cNvPr>
          <p:cNvSpPr>
            <a:spLocks noGrp="1"/>
          </p:cNvSpPr>
          <p:nvPr>
            <p:ph type="sldNum" sz="quarter" idx="12"/>
          </p:nvPr>
        </p:nvSpPr>
        <p:spPr/>
        <p:txBody>
          <a:bodyPr/>
          <a:lstStyle/>
          <a:p>
            <a:fld id="{D1E667EC-A9E7-4CC1-8A84-BF7F3C487DA7}" type="slidenum">
              <a:rPr lang="en-GB" smtClean="0"/>
              <a:t>‹#›</a:t>
            </a:fld>
            <a:endParaRPr lang="en-GB" dirty="0"/>
          </a:p>
        </p:txBody>
      </p:sp>
    </p:spTree>
    <p:extLst>
      <p:ext uri="{BB962C8B-B14F-4D97-AF65-F5344CB8AC3E}">
        <p14:creationId xmlns:p14="http://schemas.microsoft.com/office/powerpoint/2010/main" val="267044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69BAFC-1826-DF57-0D14-1E0646751621}"/>
              </a:ext>
            </a:extLst>
          </p:cNvPr>
          <p:cNvSpPr>
            <a:spLocks noGrp="1"/>
          </p:cNvSpPr>
          <p:nvPr>
            <p:ph type="dt" sz="half" idx="10"/>
          </p:nvPr>
        </p:nvSpPr>
        <p:spPr/>
        <p:txBody>
          <a:bodyPr/>
          <a:lstStyle/>
          <a:p>
            <a:fld id="{74BFF110-3501-48A8-A19D-25490626794B}" type="datetimeFigureOut">
              <a:rPr lang="en-GB" smtClean="0"/>
              <a:t>10/09/2026</a:t>
            </a:fld>
            <a:endParaRPr lang="en-GB" dirty="0"/>
          </a:p>
        </p:txBody>
      </p:sp>
      <p:sp>
        <p:nvSpPr>
          <p:cNvPr id="3" name="Footer Placeholder 2">
            <a:extLst>
              <a:ext uri="{FF2B5EF4-FFF2-40B4-BE49-F238E27FC236}">
                <a16:creationId xmlns:a16="http://schemas.microsoft.com/office/drawing/2014/main" id="{609D5F72-6389-A38E-AFBB-EF43BFE0F14F}"/>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001C252E-01C9-87F7-584A-CAABA54DACF4}"/>
              </a:ext>
            </a:extLst>
          </p:cNvPr>
          <p:cNvSpPr>
            <a:spLocks noGrp="1"/>
          </p:cNvSpPr>
          <p:nvPr>
            <p:ph type="sldNum" sz="quarter" idx="12"/>
          </p:nvPr>
        </p:nvSpPr>
        <p:spPr/>
        <p:txBody>
          <a:bodyPr/>
          <a:lstStyle/>
          <a:p>
            <a:fld id="{D1E667EC-A9E7-4CC1-8A84-BF7F3C487DA7}" type="slidenum">
              <a:rPr lang="en-GB" smtClean="0"/>
              <a:t>‹#›</a:t>
            </a:fld>
            <a:endParaRPr lang="en-GB" dirty="0"/>
          </a:p>
        </p:txBody>
      </p:sp>
    </p:spTree>
    <p:extLst>
      <p:ext uri="{BB962C8B-B14F-4D97-AF65-F5344CB8AC3E}">
        <p14:creationId xmlns:p14="http://schemas.microsoft.com/office/powerpoint/2010/main" val="1179650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9B99F-F210-E5AC-D2B0-81A8FD257F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FA0A761-66B8-CCBB-2576-A81BBDB6A6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23C2610-5429-4FD5-39C4-EE7A8E0AB6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81BF94-1C2C-7FD0-5E23-3E8152721C74}"/>
              </a:ext>
            </a:extLst>
          </p:cNvPr>
          <p:cNvSpPr>
            <a:spLocks noGrp="1"/>
          </p:cNvSpPr>
          <p:nvPr>
            <p:ph type="dt" sz="half" idx="10"/>
          </p:nvPr>
        </p:nvSpPr>
        <p:spPr/>
        <p:txBody>
          <a:bodyPr/>
          <a:lstStyle/>
          <a:p>
            <a:fld id="{74BFF110-3501-48A8-A19D-25490626794B}" type="datetimeFigureOut">
              <a:rPr lang="en-GB" smtClean="0"/>
              <a:t>10/09/2026</a:t>
            </a:fld>
            <a:endParaRPr lang="en-GB" dirty="0"/>
          </a:p>
        </p:txBody>
      </p:sp>
      <p:sp>
        <p:nvSpPr>
          <p:cNvPr id="6" name="Footer Placeholder 5">
            <a:extLst>
              <a:ext uri="{FF2B5EF4-FFF2-40B4-BE49-F238E27FC236}">
                <a16:creationId xmlns:a16="http://schemas.microsoft.com/office/drawing/2014/main" id="{0875A5D7-EDC1-5767-C7C6-7A8666623A06}"/>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254A7968-7369-DDCA-D9DD-F2A1E98ED93D}"/>
              </a:ext>
            </a:extLst>
          </p:cNvPr>
          <p:cNvSpPr>
            <a:spLocks noGrp="1"/>
          </p:cNvSpPr>
          <p:nvPr>
            <p:ph type="sldNum" sz="quarter" idx="12"/>
          </p:nvPr>
        </p:nvSpPr>
        <p:spPr/>
        <p:txBody>
          <a:bodyPr/>
          <a:lstStyle/>
          <a:p>
            <a:fld id="{D1E667EC-A9E7-4CC1-8A84-BF7F3C487DA7}" type="slidenum">
              <a:rPr lang="en-GB" smtClean="0"/>
              <a:t>‹#›</a:t>
            </a:fld>
            <a:endParaRPr lang="en-GB" dirty="0"/>
          </a:p>
        </p:txBody>
      </p:sp>
    </p:spTree>
    <p:extLst>
      <p:ext uri="{BB962C8B-B14F-4D97-AF65-F5344CB8AC3E}">
        <p14:creationId xmlns:p14="http://schemas.microsoft.com/office/powerpoint/2010/main" val="1563736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3F2BC-1208-060C-DF99-9354923564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D228D18-5F0B-E9EC-D456-1194C75AA1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D85C2AB7-7B54-9787-6BC4-944A283FB9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B0D577-BDCE-6737-A257-E53E64A857AB}"/>
              </a:ext>
            </a:extLst>
          </p:cNvPr>
          <p:cNvSpPr>
            <a:spLocks noGrp="1"/>
          </p:cNvSpPr>
          <p:nvPr>
            <p:ph type="dt" sz="half" idx="10"/>
          </p:nvPr>
        </p:nvSpPr>
        <p:spPr/>
        <p:txBody>
          <a:bodyPr/>
          <a:lstStyle/>
          <a:p>
            <a:fld id="{74BFF110-3501-48A8-A19D-25490626794B}" type="datetimeFigureOut">
              <a:rPr lang="en-GB" smtClean="0"/>
              <a:t>10/09/2026</a:t>
            </a:fld>
            <a:endParaRPr lang="en-GB" dirty="0"/>
          </a:p>
        </p:txBody>
      </p:sp>
      <p:sp>
        <p:nvSpPr>
          <p:cNvPr id="6" name="Footer Placeholder 5">
            <a:extLst>
              <a:ext uri="{FF2B5EF4-FFF2-40B4-BE49-F238E27FC236}">
                <a16:creationId xmlns:a16="http://schemas.microsoft.com/office/drawing/2014/main" id="{268EEAEA-810C-B854-E85F-792447114801}"/>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B160E03D-9E37-7AEF-ACFD-8DB450347CB7}"/>
              </a:ext>
            </a:extLst>
          </p:cNvPr>
          <p:cNvSpPr>
            <a:spLocks noGrp="1"/>
          </p:cNvSpPr>
          <p:nvPr>
            <p:ph type="sldNum" sz="quarter" idx="12"/>
          </p:nvPr>
        </p:nvSpPr>
        <p:spPr/>
        <p:txBody>
          <a:bodyPr/>
          <a:lstStyle/>
          <a:p>
            <a:fld id="{D1E667EC-A9E7-4CC1-8A84-BF7F3C487DA7}" type="slidenum">
              <a:rPr lang="en-GB" smtClean="0"/>
              <a:t>‹#›</a:t>
            </a:fld>
            <a:endParaRPr lang="en-GB" dirty="0"/>
          </a:p>
        </p:txBody>
      </p:sp>
    </p:spTree>
    <p:extLst>
      <p:ext uri="{BB962C8B-B14F-4D97-AF65-F5344CB8AC3E}">
        <p14:creationId xmlns:p14="http://schemas.microsoft.com/office/powerpoint/2010/main" val="2008804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8E762-3910-9035-8A8F-0D7D90759E6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4914CDE-3B19-A031-B5E5-1B0FC3705E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1B27CFB-1488-1D67-2C61-C3409B12B256}"/>
              </a:ext>
            </a:extLst>
          </p:cNvPr>
          <p:cNvSpPr>
            <a:spLocks noGrp="1"/>
          </p:cNvSpPr>
          <p:nvPr>
            <p:ph type="dt" sz="half" idx="10"/>
          </p:nvPr>
        </p:nvSpPr>
        <p:spPr/>
        <p:txBody>
          <a:bodyPr/>
          <a:lstStyle/>
          <a:p>
            <a:fld id="{74BFF110-3501-48A8-A19D-25490626794B}" type="datetimeFigureOut">
              <a:rPr lang="en-GB" smtClean="0"/>
              <a:t>10/09/2026</a:t>
            </a:fld>
            <a:endParaRPr lang="en-GB" dirty="0"/>
          </a:p>
        </p:txBody>
      </p:sp>
      <p:sp>
        <p:nvSpPr>
          <p:cNvPr id="5" name="Footer Placeholder 4">
            <a:extLst>
              <a:ext uri="{FF2B5EF4-FFF2-40B4-BE49-F238E27FC236}">
                <a16:creationId xmlns:a16="http://schemas.microsoft.com/office/drawing/2014/main" id="{C2B088D9-6FD0-AA1F-B052-B446B5DE2B1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C1BF6377-3B27-13B3-824B-E3E414B91EB2}"/>
              </a:ext>
            </a:extLst>
          </p:cNvPr>
          <p:cNvSpPr>
            <a:spLocks noGrp="1"/>
          </p:cNvSpPr>
          <p:nvPr>
            <p:ph type="sldNum" sz="quarter" idx="12"/>
          </p:nvPr>
        </p:nvSpPr>
        <p:spPr/>
        <p:txBody>
          <a:bodyPr/>
          <a:lstStyle/>
          <a:p>
            <a:fld id="{D1E667EC-A9E7-4CC1-8A84-BF7F3C487DA7}" type="slidenum">
              <a:rPr lang="en-GB" smtClean="0"/>
              <a:t>‹#›</a:t>
            </a:fld>
            <a:endParaRPr lang="en-GB" dirty="0"/>
          </a:p>
        </p:txBody>
      </p:sp>
    </p:spTree>
    <p:extLst>
      <p:ext uri="{BB962C8B-B14F-4D97-AF65-F5344CB8AC3E}">
        <p14:creationId xmlns:p14="http://schemas.microsoft.com/office/powerpoint/2010/main" val="3767947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4BF7C8B-AC09-7174-43B0-10F627E04E2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D2F41DF-4DD4-3F95-3FB1-60A78CEFBEF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A3A2B4E-D839-BE1A-3E4E-0FB9B60F52D8}"/>
              </a:ext>
            </a:extLst>
          </p:cNvPr>
          <p:cNvSpPr>
            <a:spLocks noGrp="1"/>
          </p:cNvSpPr>
          <p:nvPr>
            <p:ph type="dt" sz="half" idx="10"/>
          </p:nvPr>
        </p:nvSpPr>
        <p:spPr/>
        <p:txBody>
          <a:bodyPr/>
          <a:lstStyle/>
          <a:p>
            <a:fld id="{74BFF110-3501-48A8-A19D-25490626794B}" type="datetimeFigureOut">
              <a:rPr lang="en-GB" smtClean="0"/>
              <a:t>10/09/2026</a:t>
            </a:fld>
            <a:endParaRPr lang="en-GB" dirty="0"/>
          </a:p>
        </p:txBody>
      </p:sp>
      <p:sp>
        <p:nvSpPr>
          <p:cNvPr id="5" name="Footer Placeholder 4">
            <a:extLst>
              <a:ext uri="{FF2B5EF4-FFF2-40B4-BE49-F238E27FC236}">
                <a16:creationId xmlns:a16="http://schemas.microsoft.com/office/drawing/2014/main" id="{E2D5AC3B-72BB-F9D3-D914-DD3B856BB07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780D0BB-4F0E-FF7A-7BCE-BA6DF03E5699}"/>
              </a:ext>
            </a:extLst>
          </p:cNvPr>
          <p:cNvSpPr>
            <a:spLocks noGrp="1"/>
          </p:cNvSpPr>
          <p:nvPr>
            <p:ph type="sldNum" sz="quarter" idx="12"/>
          </p:nvPr>
        </p:nvSpPr>
        <p:spPr/>
        <p:txBody>
          <a:bodyPr/>
          <a:lstStyle/>
          <a:p>
            <a:fld id="{D1E667EC-A9E7-4CC1-8A84-BF7F3C487DA7}" type="slidenum">
              <a:rPr lang="en-GB" smtClean="0"/>
              <a:t>‹#›</a:t>
            </a:fld>
            <a:endParaRPr lang="en-GB" dirty="0"/>
          </a:p>
        </p:txBody>
      </p:sp>
    </p:spTree>
    <p:extLst>
      <p:ext uri="{BB962C8B-B14F-4D97-AF65-F5344CB8AC3E}">
        <p14:creationId xmlns:p14="http://schemas.microsoft.com/office/powerpoint/2010/main" val="318578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0849CA-E5D7-8527-47CA-4502158212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8EA393B-8D2D-3261-1E80-AB72020163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B696840-37AA-A447-D8F0-00B145964B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BFF110-3501-48A8-A19D-25490626794B}" type="datetimeFigureOut">
              <a:rPr lang="en-GB" smtClean="0"/>
              <a:t>10/09/2026</a:t>
            </a:fld>
            <a:endParaRPr lang="en-GB" dirty="0"/>
          </a:p>
        </p:txBody>
      </p:sp>
      <p:sp>
        <p:nvSpPr>
          <p:cNvPr id="5" name="Footer Placeholder 4">
            <a:extLst>
              <a:ext uri="{FF2B5EF4-FFF2-40B4-BE49-F238E27FC236}">
                <a16:creationId xmlns:a16="http://schemas.microsoft.com/office/drawing/2014/main" id="{3703B0F7-968C-602E-0D81-C47ACB0CC1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C207C833-6F28-F5FC-66F9-B2C85108CE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E667EC-A9E7-4CC1-8A84-BF7F3C487DA7}" type="slidenum">
              <a:rPr lang="en-GB" smtClean="0"/>
              <a:t>‹#›</a:t>
            </a:fld>
            <a:endParaRPr lang="en-GB" dirty="0"/>
          </a:p>
        </p:txBody>
      </p:sp>
    </p:spTree>
    <p:extLst>
      <p:ext uri="{BB962C8B-B14F-4D97-AF65-F5344CB8AC3E}">
        <p14:creationId xmlns:p14="http://schemas.microsoft.com/office/powerpoint/2010/main" val="11695484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0.jpe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975183" y="108642"/>
            <a:ext cx="3019662" cy="2996698"/>
          </a:xfrm>
          <a:prstGeom prst="rect">
            <a:avLst/>
          </a:prstGeom>
        </p:spPr>
      </p:pic>
      <p:sp>
        <p:nvSpPr>
          <p:cNvPr id="2" name="Title 1">
            <a:extLst>
              <a:ext uri="{FF2B5EF4-FFF2-40B4-BE49-F238E27FC236}">
                <a16:creationId xmlns:a16="http://schemas.microsoft.com/office/drawing/2014/main" id="{FF346F47-637B-99C3-F610-CFF7B3B17442}"/>
              </a:ext>
            </a:extLst>
          </p:cNvPr>
          <p:cNvSpPr>
            <a:spLocks noGrp="1"/>
          </p:cNvSpPr>
          <p:nvPr>
            <p:ph type="ctrTitle"/>
          </p:nvPr>
        </p:nvSpPr>
        <p:spPr>
          <a:xfrm>
            <a:off x="827590" y="1687814"/>
            <a:ext cx="10029825" cy="2387600"/>
          </a:xfrm>
        </p:spPr>
        <p:txBody>
          <a:bodyPr>
            <a:normAutofit/>
          </a:bodyPr>
          <a:lstStyle/>
          <a:p>
            <a:r>
              <a:rPr lang="en-GB" sz="6600" dirty="0" smtClean="0"/>
              <a:t>QS </a:t>
            </a:r>
            <a:r>
              <a:rPr lang="en-GB" sz="6600" dirty="0"/>
              <a:t>Family </a:t>
            </a:r>
            <a:r>
              <a:rPr lang="en-GB" sz="6600" dirty="0" smtClean="0"/>
              <a:t>Learning 2026/27</a:t>
            </a:r>
            <a:endParaRPr lang="en-GB" sz="6600" dirty="0"/>
          </a:p>
        </p:txBody>
      </p:sp>
      <p:sp>
        <p:nvSpPr>
          <p:cNvPr id="3" name="Subtitle 2">
            <a:extLst>
              <a:ext uri="{FF2B5EF4-FFF2-40B4-BE49-F238E27FC236}">
                <a16:creationId xmlns:a16="http://schemas.microsoft.com/office/drawing/2014/main" id="{595C6D86-A7A9-EF05-E96D-5779B9327F27}"/>
              </a:ext>
            </a:extLst>
          </p:cNvPr>
          <p:cNvSpPr>
            <a:spLocks noGrp="1"/>
          </p:cNvSpPr>
          <p:nvPr>
            <p:ph type="subTitle" idx="1"/>
          </p:nvPr>
        </p:nvSpPr>
        <p:spPr>
          <a:xfrm>
            <a:off x="1198075" y="4235428"/>
            <a:ext cx="9144000" cy="1655762"/>
          </a:xfrm>
        </p:spPr>
        <p:txBody>
          <a:bodyPr>
            <a:normAutofit/>
          </a:bodyPr>
          <a:lstStyle/>
          <a:p>
            <a:r>
              <a:rPr lang="en-GB" sz="8800" b="1" dirty="0" smtClean="0">
                <a:solidFill>
                  <a:srgbClr val="5F8741"/>
                </a:solidFill>
                <a:latin typeface="+mj-lt"/>
              </a:rPr>
              <a:t>Higher Maths</a:t>
            </a:r>
            <a:endParaRPr lang="en-GB" sz="8800" b="1" dirty="0">
              <a:solidFill>
                <a:srgbClr val="5F8741"/>
              </a:solidFill>
              <a:latin typeface="+mj-lt"/>
            </a:endParaRPr>
          </a:p>
        </p:txBody>
      </p:sp>
    </p:spTree>
    <p:extLst>
      <p:ext uri="{BB962C8B-B14F-4D97-AF65-F5344CB8AC3E}">
        <p14:creationId xmlns:p14="http://schemas.microsoft.com/office/powerpoint/2010/main" val="1810967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B374D-6974-3B26-9DA2-AF46489DDA89}"/>
              </a:ext>
            </a:extLst>
          </p:cNvPr>
          <p:cNvSpPr>
            <a:spLocks noGrp="1"/>
          </p:cNvSpPr>
          <p:nvPr>
            <p:ph type="title"/>
          </p:nvPr>
        </p:nvSpPr>
        <p:spPr>
          <a:xfrm>
            <a:off x="2454114" y="449262"/>
            <a:ext cx="10515600" cy="1325563"/>
          </a:xfrm>
        </p:spPr>
        <p:txBody>
          <a:bodyPr>
            <a:normAutofit/>
          </a:bodyPr>
          <a:lstStyle/>
          <a:p>
            <a:r>
              <a:rPr lang="en-GB" sz="8000" dirty="0"/>
              <a:t>Aims of the session</a:t>
            </a:r>
          </a:p>
        </p:txBody>
      </p:sp>
      <p:sp>
        <p:nvSpPr>
          <p:cNvPr id="3" name="Content Placeholder 2">
            <a:extLst>
              <a:ext uri="{FF2B5EF4-FFF2-40B4-BE49-F238E27FC236}">
                <a16:creationId xmlns:a16="http://schemas.microsoft.com/office/drawing/2014/main" id="{3A1B341C-849C-40AB-2EAD-C9BDF5C5EA4C}"/>
              </a:ext>
            </a:extLst>
          </p:cNvPr>
          <p:cNvSpPr>
            <a:spLocks noGrp="1"/>
          </p:cNvSpPr>
          <p:nvPr>
            <p:ph idx="1"/>
          </p:nvPr>
        </p:nvSpPr>
        <p:spPr>
          <a:xfrm>
            <a:off x="2671376" y="2057625"/>
            <a:ext cx="10515600" cy="4351338"/>
          </a:xfrm>
        </p:spPr>
        <p:txBody>
          <a:bodyPr>
            <a:normAutofit/>
          </a:bodyPr>
          <a:lstStyle/>
          <a:p>
            <a:r>
              <a:rPr lang="en-GB" sz="4800" dirty="0" smtClean="0"/>
              <a:t>Transition from N5</a:t>
            </a:r>
          </a:p>
          <a:p>
            <a:r>
              <a:rPr lang="en-GB" sz="4800" dirty="0" smtClean="0"/>
              <a:t>Overview </a:t>
            </a:r>
            <a:r>
              <a:rPr lang="en-GB" sz="4800" dirty="0"/>
              <a:t>of the course </a:t>
            </a:r>
          </a:p>
          <a:p>
            <a:r>
              <a:rPr lang="en-GB" sz="4800" dirty="0" smtClean="0"/>
              <a:t>Assessment </a:t>
            </a:r>
            <a:r>
              <a:rPr lang="en-GB" sz="4800" dirty="0"/>
              <a:t>calendar</a:t>
            </a:r>
          </a:p>
          <a:p>
            <a:r>
              <a:rPr lang="en-GB" sz="4800" dirty="0"/>
              <a:t>Resources</a:t>
            </a:r>
          </a:p>
          <a:p>
            <a:r>
              <a:rPr lang="en-GB" sz="4800" dirty="0"/>
              <a:t>Questions</a:t>
            </a:r>
          </a:p>
        </p:txBody>
      </p:sp>
      <p:pic>
        <p:nvPicPr>
          <p:cNvPr id="2050" name="Picture 2" descr="Difference Between Aim and Purpose | Compare the Difference Between Similar  Terms">
            <a:extLst>
              <a:ext uri="{FF2B5EF4-FFF2-40B4-BE49-F238E27FC236}">
                <a16:creationId xmlns:a16="http://schemas.microsoft.com/office/drawing/2014/main" id="{260DEDC8-801D-876A-E8EE-B6FCD82A16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20675"/>
            <a:ext cx="1615914" cy="1504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808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4B4D550A-E037-18AA-9A54-727C8435A3A8}"/>
              </a:ext>
            </a:extLst>
          </p:cNvPr>
          <p:cNvSpPr txBox="1">
            <a:spLocks/>
          </p:cNvSpPr>
          <p:nvPr/>
        </p:nvSpPr>
        <p:spPr>
          <a:xfrm>
            <a:off x="1449807" y="265348"/>
            <a:ext cx="9740248" cy="1655762"/>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8000" b="1" u="sng" dirty="0" smtClean="0">
                <a:solidFill>
                  <a:srgbClr val="5F8741"/>
                </a:solidFill>
                <a:latin typeface="+mj-lt"/>
              </a:rPr>
              <a:t>Transition from N5 Maths</a:t>
            </a:r>
            <a:endParaRPr lang="en-GB" sz="8000" b="1" u="sng" dirty="0">
              <a:solidFill>
                <a:srgbClr val="5F8741"/>
              </a:solidFill>
              <a:latin typeface="+mj-lt"/>
            </a:endParaRPr>
          </a:p>
        </p:txBody>
      </p:sp>
      <p:graphicFrame>
        <p:nvGraphicFramePr>
          <p:cNvPr id="2" name="Table 1"/>
          <p:cNvGraphicFramePr>
            <a:graphicFrameLocks noGrp="1"/>
          </p:cNvGraphicFramePr>
          <p:nvPr>
            <p:extLst>
              <p:ext uri="{D42A27DB-BD31-4B8C-83A1-F6EECF244321}">
                <p14:modId xmlns:p14="http://schemas.microsoft.com/office/powerpoint/2010/main" val="3665803507"/>
              </p:ext>
            </p:extLst>
          </p:nvPr>
        </p:nvGraphicFramePr>
        <p:xfrm>
          <a:off x="5591943" y="1757509"/>
          <a:ext cx="4333292" cy="2080272"/>
        </p:xfrm>
        <a:graphic>
          <a:graphicData uri="http://schemas.openxmlformats.org/drawingml/2006/table">
            <a:tbl>
              <a:tblPr firstRow="1" bandRow="1">
                <a:tableStyleId>{93296810-A885-4BE3-A3E7-6D5BEEA58F35}</a:tableStyleId>
              </a:tblPr>
              <a:tblGrid>
                <a:gridCol w="2166646">
                  <a:extLst>
                    <a:ext uri="{9D8B030D-6E8A-4147-A177-3AD203B41FA5}">
                      <a16:colId xmlns:a16="http://schemas.microsoft.com/office/drawing/2014/main" val="277792085"/>
                    </a:ext>
                  </a:extLst>
                </a:gridCol>
                <a:gridCol w="2166646">
                  <a:extLst>
                    <a:ext uri="{9D8B030D-6E8A-4147-A177-3AD203B41FA5}">
                      <a16:colId xmlns:a16="http://schemas.microsoft.com/office/drawing/2014/main" val="1186605697"/>
                    </a:ext>
                  </a:extLst>
                </a:gridCol>
              </a:tblGrid>
              <a:tr h="480064">
                <a:tc>
                  <a:txBody>
                    <a:bodyPr/>
                    <a:lstStyle/>
                    <a:p>
                      <a:pPr algn="ctr"/>
                      <a:r>
                        <a:rPr lang="en-GB" dirty="0" smtClean="0"/>
                        <a:t>National 5 Grade (2024)</a:t>
                      </a:r>
                      <a:endParaRPr lang="en-GB" dirty="0"/>
                    </a:p>
                  </a:txBody>
                  <a:tcPr anchor="ctr"/>
                </a:tc>
                <a:tc>
                  <a:txBody>
                    <a:bodyPr/>
                    <a:lstStyle/>
                    <a:p>
                      <a:pPr algn="ctr"/>
                      <a:r>
                        <a:rPr lang="en-GB" dirty="0" smtClean="0"/>
                        <a:t>% achieving</a:t>
                      </a:r>
                      <a:r>
                        <a:rPr lang="en-GB" baseline="0" dirty="0" smtClean="0"/>
                        <a:t> A-C in Higher (2025)</a:t>
                      </a:r>
                      <a:endParaRPr lang="en-GB" dirty="0"/>
                    </a:p>
                  </a:txBody>
                  <a:tcPr anchor="ctr"/>
                </a:tc>
                <a:extLst>
                  <a:ext uri="{0D108BD9-81ED-4DB2-BD59-A6C34878D82A}">
                    <a16:rowId xmlns:a16="http://schemas.microsoft.com/office/drawing/2014/main" val="3838355808"/>
                  </a:ext>
                </a:extLst>
              </a:tr>
              <a:tr h="480064">
                <a:tc>
                  <a:txBody>
                    <a:bodyPr/>
                    <a:lstStyle/>
                    <a:p>
                      <a:pPr algn="ctr"/>
                      <a:r>
                        <a:rPr lang="en-GB" dirty="0" smtClean="0"/>
                        <a:t>A</a:t>
                      </a:r>
                      <a:endParaRPr lang="en-GB" dirty="0"/>
                    </a:p>
                  </a:txBody>
                  <a:tcPr anchor="ctr"/>
                </a:tc>
                <a:tc>
                  <a:txBody>
                    <a:bodyPr/>
                    <a:lstStyle/>
                    <a:p>
                      <a:pPr algn="ctr"/>
                      <a:r>
                        <a:rPr lang="en-GB" dirty="0" smtClean="0"/>
                        <a:t>89%</a:t>
                      </a:r>
                      <a:endParaRPr lang="en-GB" dirty="0"/>
                    </a:p>
                  </a:txBody>
                  <a:tcPr anchor="ctr"/>
                </a:tc>
                <a:extLst>
                  <a:ext uri="{0D108BD9-81ED-4DB2-BD59-A6C34878D82A}">
                    <a16:rowId xmlns:a16="http://schemas.microsoft.com/office/drawing/2014/main" val="2876712207"/>
                  </a:ext>
                </a:extLst>
              </a:tr>
              <a:tr h="480064">
                <a:tc>
                  <a:txBody>
                    <a:bodyPr/>
                    <a:lstStyle/>
                    <a:p>
                      <a:pPr algn="ctr"/>
                      <a:r>
                        <a:rPr lang="en-GB" dirty="0" smtClean="0"/>
                        <a:t>B</a:t>
                      </a:r>
                      <a:endParaRPr lang="en-GB" dirty="0"/>
                    </a:p>
                  </a:txBody>
                  <a:tcPr anchor="ctr"/>
                </a:tc>
                <a:tc>
                  <a:txBody>
                    <a:bodyPr/>
                    <a:lstStyle/>
                    <a:p>
                      <a:pPr algn="ctr"/>
                      <a:r>
                        <a:rPr lang="en-GB" dirty="0" smtClean="0"/>
                        <a:t>43%</a:t>
                      </a:r>
                      <a:endParaRPr lang="en-GB" dirty="0"/>
                    </a:p>
                  </a:txBody>
                  <a:tcPr anchor="ctr"/>
                </a:tc>
                <a:extLst>
                  <a:ext uri="{0D108BD9-81ED-4DB2-BD59-A6C34878D82A}">
                    <a16:rowId xmlns:a16="http://schemas.microsoft.com/office/drawing/2014/main" val="3600554245"/>
                  </a:ext>
                </a:extLst>
              </a:tr>
              <a:tr h="480064">
                <a:tc>
                  <a:txBody>
                    <a:bodyPr/>
                    <a:lstStyle/>
                    <a:p>
                      <a:pPr algn="ctr"/>
                      <a:r>
                        <a:rPr lang="en-GB" dirty="0" smtClean="0"/>
                        <a:t>C</a:t>
                      </a:r>
                      <a:endParaRPr lang="en-GB" dirty="0"/>
                    </a:p>
                  </a:txBody>
                  <a:tcPr anchor="ctr"/>
                </a:tc>
                <a:tc>
                  <a:txBody>
                    <a:bodyPr/>
                    <a:lstStyle/>
                    <a:p>
                      <a:pPr algn="ctr"/>
                      <a:r>
                        <a:rPr lang="en-GB" dirty="0" smtClean="0"/>
                        <a:t>26%</a:t>
                      </a:r>
                      <a:endParaRPr lang="en-GB" dirty="0"/>
                    </a:p>
                  </a:txBody>
                  <a:tcPr anchor="ctr"/>
                </a:tc>
                <a:extLst>
                  <a:ext uri="{0D108BD9-81ED-4DB2-BD59-A6C34878D82A}">
                    <a16:rowId xmlns:a16="http://schemas.microsoft.com/office/drawing/2014/main" val="3566321452"/>
                  </a:ext>
                </a:extLst>
              </a:tr>
            </a:tbl>
          </a:graphicData>
        </a:graphic>
      </p:graphicFrame>
      <p:sp>
        <p:nvSpPr>
          <p:cNvPr id="13" name="Subtitle 2">
            <a:extLst>
              <a:ext uri="{FF2B5EF4-FFF2-40B4-BE49-F238E27FC236}">
                <a16:creationId xmlns:a16="http://schemas.microsoft.com/office/drawing/2014/main" id="{E6C2F565-B7DD-9C74-E485-CBBD9C93A15A}"/>
              </a:ext>
            </a:extLst>
          </p:cNvPr>
          <p:cNvSpPr txBox="1">
            <a:spLocks/>
          </p:cNvSpPr>
          <p:nvPr/>
        </p:nvSpPr>
        <p:spPr>
          <a:xfrm>
            <a:off x="380092" y="1630158"/>
            <a:ext cx="9655866" cy="13429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200" b="1" dirty="0" smtClean="0">
                <a:latin typeface="+mj-lt"/>
              </a:rPr>
              <a:t>National progression statistics:</a:t>
            </a:r>
            <a:endParaRPr lang="en-GB" sz="3200" b="1" dirty="0">
              <a:latin typeface="+mj-lt"/>
            </a:endParaRPr>
          </a:p>
        </p:txBody>
      </p:sp>
      <p:sp>
        <p:nvSpPr>
          <p:cNvPr id="14" name="Subtitle 2">
            <a:extLst>
              <a:ext uri="{FF2B5EF4-FFF2-40B4-BE49-F238E27FC236}">
                <a16:creationId xmlns:a16="http://schemas.microsoft.com/office/drawing/2014/main" id="{E6C2F565-B7DD-9C74-E485-CBBD9C93A15A}"/>
              </a:ext>
            </a:extLst>
          </p:cNvPr>
          <p:cNvSpPr txBox="1">
            <a:spLocks/>
          </p:cNvSpPr>
          <p:nvPr/>
        </p:nvSpPr>
        <p:spPr>
          <a:xfrm>
            <a:off x="380092" y="4432005"/>
            <a:ext cx="9655866" cy="13429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200" b="1" dirty="0" smtClean="0">
                <a:latin typeface="+mj-lt"/>
              </a:rPr>
              <a:t>Confidence in these N5 topics is vital: </a:t>
            </a:r>
          </a:p>
        </p:txBody>
      </p:sp>
      <p:sp>
        <p:nvSpPr>
          <p:cNvPr id="4" name="Rectangle 3"/>
          <p:cNvSpPr/>
          <p:nvPr/>
        </p:nvSpPr>
        <p:spPr>
          <a:xfrm>
            <a:off x="1662589" y="5025734"/>
            <a:ext cx="6096000" cy="1200329"/>
          </a:xfrm>
          <a:prstGeom prst="rect">
            <a:avLst/>
          </a:prstGeom>
        </p:spPr>
        <p:txBody>
          <a:bodyPr>
            <a:spAutoFit/>
          </a:bodyPr>
          <a:lstStyle/>
          <a:p>
            <a:pPr marL="285750" indent="-285750">
              <a:buFont typeface="Wingdings" panose="05000000000000000000" pitchFamily="2" charset="2"/>
              <a:buChar char="ü"/>
            </a:pPr>
            <a:r>
              <a:rPr lang="en-GB" sz="2400" b="1" dirty="0">
                <a:solidFill>
                  <a:srgbClr val="5F8741"/>
                </a:solidFill>
              </a:rPr>
              <a:t>Straight </a:t>
            </a:r>
            <a:r>
              <a:rPr lang="en-GB" sz="2400" b="1" dirty="0" smtClean="0">
                <a:solidFill>
                  <a:srgbClr val="5F8741"/>
                </a:solidFill>
              </a:rPr>
              <a:t>Line</a:t>
            </a:r>
          </a:p>
          <a:p>
            <a:pPr marL="285750" indent="-285750">
              <a:buFont typeface="Wingdings" panose="05000000000000000000" pitchFamily="2" charset="2"/>
              <a:buChar char="ü"/>
            </a:pPr>
            <a:r>
              <a:rPr lang="en-GB" sz="2400" b="1" dirty="0" smtClean="0">
                <a:solidFill>
                  <a:srgbClr val="5F8741"/>
                </a:solidFill>
              </a:rPr>
              <a:t>Indices</a:t>
            </a:r>
          </a:p>
          <a:p>
            <a:pPr marL="285750" indent="-285750">
              <a:buFont typeface="Wingdings" panose="05000000000000000000" pitchFamily="2" charset="2"/>
              <a:buChar char="ü"/>
            </a:pPr>
            <a:r>
              <a:rPr lang="en-GB" sz="2400" b="1" dirty="0" smtClean="0">
                <a:solidFill>
                  <a:srgbClr val="5F8741"/>
                </a:solidFill>
              </a:rPr>
              <a:t>Simultaneous Equations</a:t>
            </a:r>
          </a:p>
        </p:txBody>
      </p:sp>
      <p:sp>
        <p:nvSpPr>
          <p:cNvPr id="5" name="Rectangle 4"/>
          <p:cNvSpPr/>
          <p:nvPr/>
        </p:nvSpPr>
        <p:spPr>
          <a:xfrm>
            <a:off x="5849274" y="5025733"/>
            <a:ext cx="6096000" cy="1200329"/>
          </a:xfrm>
          <a:prstGeom prst="rect">
            <a:avLst/>
          </a:prstGeom>
        </p:spPr>
        <p:txBody>
          <a:bodyPr>
            <a:spAutoFit/>
          </a:bodyPr>
          <a:lstStyle/>
          <a:p>
            <a:pPr marL="285750" indent="-285750">
              <a:buFont typeface="Wingdings" panose="05000000000000000000" pitchFamily="2" charset="2"/>
              <a:buChar char="ü"/>
            </a:pPr>
            <a:r>
              <a:rPr lang="en-GB" sz="2400" b="1" dirty="0">
                <a:solidFill>
                  <a:srgbClr val="5F8741"/>
                </a:solidFill>
              </a:rPr>
              <a:t>Factorising</a:t>
            </a:r>
          </a:p>
          <a:p>
            <a:pPr marL="285750" indent="-285750">
              <a:buFont typeface="Wingdings" panose="05000000000000000000" pitchFamily="2" charset="2"/>
              <a:buChar char="ü"/>
            </a:pPr>
            <a:r>
              <a:rPr lang="en-GB" sz="2400" b="1" dirty="0">
                <a:solidFill>
                  <a:srgbClr val="5F8741"/>
                </a:solidFill>
              </a:rPr>
              <a:t>Quadratics </a:t>
            </a:r>
            <a:endParaRPr lang="en-GB" sz="2400" b="1" dirty="0" smtClean="0">
              <a:solidFill>
                <a:srgbClr val="5F8741"/>
              </a:solidFill>
            </a:endParaRPr>
          </a:p>
          <a:p>
            <a:pPr marL="285750" indent="-285750">
              <a:buFont typeface="Wingdings" panose="05000000000000000000" pitchFamily="2" charset="2"/>
              <a:buChar char="ü"/>
            </a:pPr>
            <a:r>
              <a:rPr lang="en-GB" sz="2400" b="1" dirty="0" smtClean="0">
                <a:solidFill>
                  <a:srgbClr val="5F8741"/>
                </a:solidFill>
              </a:rPr>
              <a:t>Breaking brackets</a:t>
            </a:r>
            <a:endParaRPr lang="en-GB" sz="2400" b="1" dirty="0">
              <a:solidFill>
                <a:srgbClr val="5F8741"/>
              </a:solidFill>
            </a:endParaRPr>
          </a:p>
        </p:txBody>
      </p:sp>
    </p:spTree>
    <p:extLst>
      <p:ext uri="{BB962C8B-B14F-4D97-AF65-F5344CB8AC3E}">
        <p14:creationId xmlns:p14="http://schemas.microsoft.com/office/powerpoint/2010/main" val="1272418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4B4D550A-E037-18AA-9A54-727C8435A3A8}"/>
              </a:ext>
            </a:extLst>
          </p:cNvPr>
          <p:cNvSpPr txBox="1">
            <a:spLocks/>
          </p:cNvSpPr>
          <p:nvPr/>
        </p:nvSpPr>
        <p:spPr>
          <a:xfrm>
            <a:off x="1353115" y="139860"/>
            <a:ext cx="9144000" cy="1655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8000" b="1" u="sng" dirty="0" smtClean="0">
                <a:solidFill>
                  <a:srgbClr val="5F8741"/>
                </a:solidFill>
                <a:latin typeface="+mj-lt"/>
              </a:rPr>
              <a:t>Higher Course Outline</a:t>
            </a:r>
            <a:endParaRPr lang="en-GB" sz="8000" b="1" u="sng" dirty="0">
              <a:solidFill>
                <a:srgbClr val="5F8741"/>
              </a:solidFill>
              <a:latin typeface="+mj-lt"/>
            </a:endParaRPr>
          </a:p>
        </p:txBody>
      </p:sp>
      <p:sp>
        <p:nvSpPr>
          <p:cNvPr id="3" name="TextBox 2"/>
          <p:cNvSpPr txBox="1"/>
          <p:nvPr/>
        </p:nvSpPr>
        <p:spPr>
          <a:xfrm>
            <a:off x="1700211" y="1489401"/>
            <a:ext cx="6894786" cy="5262979"/>
          </a:xfrm>
          <a:prstGeom prst="rect">
            <a:avLst/>
          </a:prstGeom>
          <a:noFill/>
        </p:spPr>
        <p:txBody>
          <a:bodyPr wrap="square" rtlCol="0">
            <a:spAutoFit/>
          </a:bodyPr>
          <a:lstStyle/>
          <a:p>
            <a:pPr marL="342900" indent="-342900">
              <a:buAutoNum type="arabicPeriod"/>
            </a:pPr>
            <a:r>
              <a:rPr lang="en-GB" sz="2400" dirty="0" smtClean="0"/>
              <a:t>Quadratics</a:t>
            </a:r>
          </a:p>
          <a:p>
            <a:pPr marL="342900" indent="-342900">
              <a:buAutoNum type="arabicPeriod"/>
            </a:pPr>
            <a:r>
              <a:rPr lang="en-GB" sz="2400" dirty="0" smtClean="0"/>
              <a:t>Polynomials</a:t>
            </a:r>
          </a:p>
          <a:p>
            <a:pPr marL="342900" indent="-342900">
              <a:buAutoNum type="arabicPeriod"/>
            </a:pPr>
            <a:r>
              <a:rPr lang="en-GB" sz="2400" dirty="0" smtClean="0"/>
              <a:t>Straight Line</a:t>
            </a:r>
          </a:p>
          <a:p>
            <a:pPr marL="342900" indent="-342900">
              <a:buAutoNum type="arabicPeriod"/>
            </a:pPr>
            <a:r>
              <a:rPr lang="en-GB" sz="2400" dirty="0" smtClean="0"/>
              <a:t>Circle</a:t>
            </a:r>
          </a:p>
          <a:p>
            <a:pPr marL="342900" indent="-342900">
              <a:buAutoNum type="arabicPeriod"/>
            </a:pPr>
            <a:r>
              <a:rPr lang="en-GB" sz="2400" dirty="0" smtClean="0"/>
              <a:t>Trigonometry </a:t>
            </a:r>
          </a:p>
          <a:p>
            <a:pPr marL="342900" indent="-342900">
              <a:buAutoNum type="arabicPeriod"/>
            </a:pPr>
            <a:r>
              <a:rPr lang="en-GB" sz="2400" dirty="0" smtClean="0"/>
              <a:t>Addition Formulae</a:t>
            </a:r>
          </a:p>
          <a:p>
            <a:pPr marL="342900" indent="-342900">
              <a:buAutoNum type="arabicPeriod"/>
            </a:pPr>
            <a:r>
              <a:rPr lang="en-GB" sz="2400" dirty="0" smtClean="0"/>
              <a:t>Differentiation</a:t>
            </a:r>
          </a:p>
          <a:p>
            <a:pPr marL="342900" indent="-342900">
              <a:buAutoNum type="arabicPeriod"/>
            </a:pPr>
            <a:r>
              <a:rPr lang="en-GB" sz="2400" dirty="0" smtClean="0"/>
              <a:t>Vectors</a:t>
            </a:r>
          </a:p>
          <a:p>
            <a:pPr marL="342900" indent="-342900">
              <a:buAutoNum type="arabicPeriod"/>
            </a:pPr>
            <a:r>
              <a:rPr lang="en-GB" sz="2400" dirty="0" smtClean="0"/>
              <a:t>Sets &amp; Functions</a:t>
            </a:r>
          </a:p>
          <a:p>
            <a:pPr marL="342900" indent="-342900">
              <a:buAutoNum type="arabicPeriod"/>
            </a:pPr>
            <a:r>
              <a:rPr lang="en-GB" sz="2400" dirty="0" smtClean="0"/>
              <a:t>Graphs of Functions</a:t>
            </a:r>
          </a:p>
          <a:p>
            <a:pPr marL="342900" indent="-342900">
              <a:buAutoNum type="arabicPeriod"/>
            </a:pPr>
            <a:r>
              <a:rPr lang="en-GB" sz="2400" dirty="0" smtClean="0"/>
              <a:t>Exponential &amp; Logarithmic Functions</a:t>
            </a:r>
          </a:p>
          <a:p>
            <a:pPr marL="342900" indent="-342900">
              <a:buAutoNum type="arabicPeriod"/>
            </a:pPr>
            <a:r>
              <a:rPr lang="en-GB" sz="2400" dirty="0" smtClean="0"/>
              <a:t>Recurrence Relations</a:t>
            </a:r>
          </a:p>
          <a:p>
            <a:pPr marL="342900" indent="-342900">
              <a:buAutoNum type="arabicPeriod"/>
            </a:pPr>
            <a:r>
              <a:rPr lang="en-GB" sz="2400" dirty="0" smtClean="0"/>
              <a:t>Integration</a:t>
            </a:r>
          </a:p>
          <a:p>
            <a:pPr marL="342900" indent="-342900">
              <a:buAutoNum type="arabicPeriod"/>
            </a:pPr>
            <a:r>
              <a:rPr lang="en-GB" sz="2400" dirty="0" smtClean="0"/>
              <a:t>The Wave Function</a:t>
            </a:r>
            <a:endParaRPr lang="en-GB" sz="2400" dirty="0"/>
          </a:p>
        </p:txBody>
      </p:sp>
      <p:cxnSp>
        <p:nvCxnSpPr>
          <p:cNvPr id="8" name="Straight Connector 7"/>
          <p:cNvCxnSpPr/>
          <p:nvPr/>
        </p:nvCxnSpPr>
        <p:spPr>
          <a:xfrm>
            <a:off x="1317568" y="2301205"/>
            <a:ext cx="7998373" cy="0"/>
          </a:xfrm>
          <a:prstGeom prst="line">
            <a:avLst/>
          </a:prstGeom>
          <a:ln w="57150"/>
        </p:spPr>
        <p:style>
          <a:lnRef idx="1">
            <a:schemeClr val="accent6"/>
          </a:lnRef>
          <a:fillRef idx="0">
            <a:schemeClr val="accent6"/>
          </a:fillRef>
          <a:effectRef idx="0">
            <a:schemeClr val="accent6"/>
          </a:effectRef>
          <a:fontRef idx="minor">
            <a:schemeClr val="tx1"/>
          </a:fontRef>
        </p:style>
      </p:cxnSp>
      <p:sp>
        <p:nvSpPr>
          <p:cNvPr id="10" name="Subtitle 2">
            <a:extLst>
              <a:ext uri="{FF2B5EF4-FFF2-40B4-BE49-F238E27FC236}">
                <a16:creationId xmlns:a16="http://schemas.microsoft.com/office/drawing/2014/main" id="{4B4D550A-E037-18AA-9A54-727C8435A3A8}"/>
              </a:ext>
            </a:extLst>
          </p:cNvPr>
          <p:cNvSpPr txBox="1">
            <a:spLocks/>
          </p:cNvSpPr>
          <p:nvPr/>
        </p:nvSpPr>
        <p:spPr>
          <a:xfrm>
            <a:off x="7783981" y="1925021"/>
            <a:ext cx="2023242" cy="5367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b="1" dirty="0" smtClean="0">
                <a:solidFill>
                  <a:srgbClr val="5F8741"/>
                </a:solidFill>
                <a:latin typeface="+mj-lt"/>
              </a:rPr>
              <a:t>Covered in June</a:t>
            </a:r>
            <a:endParaRPr lang="en-GB" sz="1800" b="1" dirty="0">
              <a:solidFill>
                <a:srgbClr val="5F8741"/>
              </a:solidFill>
              <a:latin typeface="+mj-lt"/>
            </a:endParaRPr>
          </a:p>
        </p:txBody>
      </p:sp>
      <p:sp>
        <p:nvSpPr>
          <p:cNvPr id="11" name="Subtitle 2">
            <a:extLst>
              <a:ext uri="{FF2B5EF4-FFF2-40B4-BE49-F238E27FC236}">
                <a16:creationId xmlns:a16="http://schemas.microsoft.com/office/drawing/2014/main" id="{4B4D550A-E037-18AA-9A54-727C8435A3A8}"/>
              </a:ext>
            </a:extLst>
          </p:cNvPr>
          <p:cNvSpPr txBox="1">
            <a:spLocks/>
          </p:cNvSpPr>
          <p:nvPr/>
        </p:nvSpPr>
        <p:spPr>
          <a:xfrm>
            <a:off x="7438908" y="3768143"/>
            <a:ext cx="2359573" cy="5367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b="1" dirty="0" smtClean="0">
                <a:solidFill>
                  <a:srgbClr val="5F8741"/>
                </a:solidFill>
                <a:latin typeface="+mj-lt"/>
              </a:rPr>
              <a:t>October Assessment</a:t>
            </a:r>
            <a:endParaRPr lang="en-GB" sz="1800" b="1" dirty="0">
              <a:solidFill>
                <a:srgbClr val="5F8741"/>
              </a:solidFill>
              <a:latin typeface="+mj-lt"/>
            </a:endParaRPr>
          </a:p>
        </p:txBody>
      </p:sp>
      <p:sp>
        <p:nvSpPr>
          <p:cNvPr id="12" name="Subtitle 2">
            <a:extLst>
              <a:ext uri="{FF2B5EF4-FFF2-40B4-BE49-F238E27FC236}">
                <a16:creationId xmlns:a16="http://schemas.microsoft.com/office/drawing/2014/main" id="{4B4D550A-E037-18AA-9A54-727C8435A3A8}"/>
              </a:ext>
            </a:extLst>
          </p:cNvPr>
          <p:cNvSpPr txBox="1">
            <a:spLocks/>
          </p:cNvSpPr>
          <p:nvPr/>
        </p:nvSpPr>
        <p:spPr>
          <a:xfrm>
            <a:off x="7560977" y="5635850"/>
            <a:ext cx="2359573" cy="5367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b="1" dirty="0" smtClean="0">
                <a:solidFill>
                  <a:srgbClr val="5F8741"/>
                </a:solidFill>
                <a:latin typeface="+mj-lt"/>
              </a:rPr>
              <a:t>January Assessment</a:t>
            </a:r>
            <a:endParaRPr lang="en-GB" sz="1800" b="1" dirty="0">
              <a:solidFill>
                <a:srgbClr val="5F8741"/>
              </a:solidFill>
              <a:latin typeface="+mj-lt"/>
            </a:endParaRPr>
          </a:p>
        </p:txBody>
      </p:sp>
      <p:cxnSp>
        <p:nvCxnSpPr>
          <p:cNvPr id="13" name="Straight Connector 12"/>
          <p:cNvCxnSpPr/>
          <p:nvPr/>
        </p:nvCxnSpPr>
        <p:spPr>
          <a:xfrm>
            <a:off x="1398947" y="4120890"/>
            <a:ext cx="7998373" cy="0"/>
          </a:xfrm>
          <a:prstGeom prst="line">
            <a:avLst/>
          </a:prstGeom>
          <a:ln w="57150"/>
        </p:spPr>
        <p:style>
          <a:lnRef idx="1">
            <a:schemeClr val="accent6"/>
          </a:lnRef>
          <a:fillRef idx="0">
            <a:schemeClr val="accent6"/>
          </a:fillRef>
          <a:effectRef idx="0">
            <a:schemeClr val="accent6"/>
          </a:effectRef>
          <a:fontRef idx="minor">
            <a:schemeClr val="tx1"/>
          </a:fontRef>
        </p:style>
      </p:cxnSp>
      <p:cxnSp>
        <p:nvCxnSpPr>
          <p:cNvPr id="14" name="Straight Connector 13"/>
          <p:cNvCxnSpPr/>
          <p:nvPr/>
        </p:nvCxnSpPr>
        <p:spPr>
          <a:xfrm>
            <a:off x="1480326" y="5940575"/>
            <a:ext cx="7998373" cy="0"/>
          </a:xfrm>
          <a:prstGeom prst="line">
            <a:avLst/>
          </a:prstGeom>
          <a:ln w="5715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37515416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BB59205E-D4A5-598C-0FA2-B2145980E041}"/>
              </a:ext>
            </a:extLst>
          </p:cNvPr>
          <p:cNvSpPr txBox="1">
            <a:spLocks/>
          </p:cNvSpPr>
          <p:nvPr/>
        </p:nvSpPr>
        <p:spPr>
          <a:xfrm>
            <a:off x="1162607" y="213118"/>
            <a:ext cx="9144000" cy="1342913"/>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8800" b="1" u="sng" dirty="0">
                <a:solidFill>
                  <a:srgbClr val="5F8741"/>
                </a:solidFill>
                <a:latin typeface="+mj-lt"/>
              </a:rPr>
              <a:t>Assessment Calendar</a:t>
            </a:r>
          </a:p>
        </p:txBody>
      </p:sp>
      <p:pic>
        <p:nvPicPr>
          <p:cNvPr id="4100" name="Picture 4">
            <a:extLst>
              <a:ext uri="{FF2B5EF4-FFF2-40B4-BE49-F238E27FC236}">
                <a16:creationId xmlns:a16="http://schemas.microsoft.com/office/drawing/2014/main" id="{C538A353-932C-F106-566E-DEDDE728CE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19368" y="1804048"/>
            <a:ext cx="1657350" cy="1147868"/>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E6C2F565-B7DD-9C74-E485-CBBD9C93A15A}"/>
              </a:ext>
            </a:extLst>
          </p:cNvPr>
          <p:cNvSpPr txBox="1">
            <a:spLocks/>
          </p:cNvSpPr>
          <p:nvPr/>
        </p:nvSpPr>
        <p:spPr>
          <a:xfrm>
            <a:off x="518494" y="1804048"/>
            <a:ext cx="7210315" cy="13429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4000" b="1" dirty="0">
                <a:latin typeface="+mj-lt"/>
              </a:rPr>
              <a:t>S5/6 for session </a:t>
            </a:r>
            <a:r>
              <a:rPr lang="en-GB" sz="4000" b="1" dirty="0" smtClean="0">
                <a:latin typeface="+mj-lt"/>
              </a:rPr>
              <a:t>2026/27</a:t>
            </a:r>
            <a:endParaRPr lang="en-GB" sz="4000" b="1" dirty="0">
              <a:latin typeface="+mj-lt"/>
            </a:endParaRPr>
          </a:p>
        </p:txBody>
      </p:sp>
      <p:sp>
        <p:nvSpPr>
          <p:cNvPr id="4" name="Subtitle 2">
            <a:extLst>
              <a:ext uri="{FF2B5EF4-FFF2-40B4-BE49-F238E27FC236}">
                <a16:creationId xmlns:a16="http://schemas.microsoft.com/office/drawing/2014/main" id="{9BF3B937-7EAB-4E28-B619-331C466F8D58}"/>
              </a:ext>
            </a:extLst>
          </p:cNvPr>
          <p:cNvSpPr txBox="1">
            <a:spLocks/>
          </p:cNvSpPr>
          <p:nvPr/>
        </p:nvSpPr>
        <p:spPr>
          <a:xfrm>
            <a:off x="1162607" y="2459717"/>
            <a:ext cx="7210315" cy="13429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200" b="1" dirty="0">
                <a:solidFill>
                  <a:schemeClr val="accent6">
                    <a:lumMod val="75000"/>
                  </a:schemeClr>
                </a:solidFill>
                <a:latin typeface="+mj-lt"/>
              </a:rPr>
              <a:t>October: non-calculator assessment</a:t>
            </a:r>
          </a:p>
          <a:p>
            <a:r>
              <a:rPr lang="en-GB" sz="3200" b="1" dirty="0">
                <a:solidFill>
                  <a:schemeClr val="accent6">
                    <a:lumMod val="75000"/>
                  </a:schemeClr>
                </a:solidFill>
                <a:latin typeface="+mj-lt"/>
              </a:rPr>
              <a:t>January: calculator assessment</a:t>
            </a:r>
          </a:p>
          <a:p>
            <a:r>
              <a:rPr lang="en-GB" sz="3200" b="1" dirty="0">
                <a:solidFill>
                  <a:schemeClr val="accent6">
                    <a:lumMod val="75000"/>
                  </a:schemeClr>
                </a:solidFill>
                <a:latin typeface="+mj-lt"/>
              </a:rPr>
              <a:t>Ongoing unit assessments </a:t>
            </a:r>
            <a:r>
              <a:rPr lang="en-GB" sz="3200" b="1" dirty="0" smtClean="0">
                <a:solidFill>
                  <a:schemeClr val="accent6">
                    <a:lumMod val="75000"/>
                  </a:schemeClr>
                </a:solidFill>
                <a:latin typeface="+mj-lt"/>
              </a:rPr>
              <a:t>as a back-up</a:t>
            </a:r>
            <a:endParaRPr lang="en-GB" sz="3200" b="1" dirty="0">
              <a:solidFill>
                <a:schemeClr val="accent6">
                  <a:lumMod val="75000"/>
                </a:schemeClr>
              </a:solidFill>
              <a:latin typeface="+mj-lt"/>
            </a:endParaRPr>
          </a:p>
          <a:p>
            <a:endParaRPr lang="en-GB" sz="3200" b="1" dirty="0">
              <a:solidFill>
                <a:schemeClr val="accent6">
                  <a:lumMod val="75000"/>
                </a:schemeClr>
              </a:solidFill>
              <a:latin typeface="+mj-lt"/>
            </a:endParaRPr>
          </a:p>
        </p:txBody>
      </p:sp>
      <p:sp>
        <p:nvSpPr>
          <p:cNvPr id="7" name="Subtitle 2">
            <a:extLst>
              <a:ext uri="{FF2B5EF4-FFF2-40B4-BE49-F238E27FC236}">
                <a16:creationId xmlns:a16="http://schemas.microsoft.com/office/drawing/2014/main" id="{80831881-C51C-5C1F-C24F-9C27715E57D6}"/>
              </a:ext>
            </a:extLst>
          </p:cNvPr>
          <p:cNvSpPr txBox="1">
            <a:spLocks/>
          </p:cNvSpPr>
          <p:nvPr/>
        </p:nvSpPr>
        <p:spPr>
          <a:xfrm>
            <a:off x="518493" y="4599784"/>
            <a:ext cx="7210315" cy="13429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600" b="1" dirty="0" smtClean="0">
                <a:latin typeface="+mj-lt"/>
              </a:rPr>
              <a:t>QS Exams: Friday 14</a:t>
            </a:r>
            <a:r>
              <a:rPr lang="en-GB" sz="3600" b="1" baseline="30000" dirty="0" smtClean="0">
                <a:latin typeface="+mj-lt"/>
              </a:rPr>
              <a:t>th</a:t>
            </a:r>
            <a:r>
              <a:rPr lang="en-GB" sz="3600" b="1" dirty="0" smtClean="0">
                <a:latin typeface="+mj-lt"/>
              </a:rPr>
              <a:t> May 2027</a:t>
            </a:r>
            <a:endParaRPr lang="en-GB" sz="3600" b="1" dirty="0">
              <a:latin typeface="+mj-lt"/>
            </a:endParaRPr>
          </a:p>
        </p:txBody>
      </p:sp>
      <p:sp>
        <p:nvSpPr>
          <p:cNvPr id="8" name="Subtitle 2">
            <a:extLst>
              <a:ext uri="{FF2B5EF4-FFF2-40B4-BE49-F238E27FC236}">
                <a16:creationId xmlns:a16="http://schemas.microsoft.com/office/drawing/2014/main" id="{74135017-9114-889A-5B62-611B4BF56ABE}"/>
              </a:ext>
            </a:extLst>
          </p:cNvPr>
          <p:cNvSpPr txBox="1">
            <a:spLocks/>
          </p:cNvSpPr>
          <p:nvPr/>
        </p:nvSpPr>
        <p:spPr>
          <a:xfrm>
            <a:off x="891648" y="5271240"/>
            <a:ext cx="10780399" cy="13429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600" dirty="0" smtClean="0">
                <a:solidFill>
                  <a:schemeClr val="accent6">
                    <a:lumMod val="75000"/>
                  </a:schemeClr>
                </a:solidFill>
              </a:rPr>
              <a:t>Paper 1 (55 marks) </a:t>
            </a:r>
          </a:p>
          <a:p>
            <a:r>
              <a:rPr lang="en-GB" sz="3600" dirty="0" smtClean="0">
                <a:solidFill>
                  <a:schemeClr val="accent6">
                    <a:lumMod val="75000"/>
                  </a:schemeClr>
                </a:solidFill>
              </a:rPr>
              <a:t>Paper 2 (</a:t>
            </a:r>
            <a:r>
              <a:rPr lang="en-GB" sz="3600" dirty="0">
                <a:solidFill>
                  <a:schemeClr val="accent6">
                    <a:lumMod val="75000"/>
                  </a:schemeClr>
                </a:solidFill>
              </a:rPr>
              <a:t>65 </a:t>
            </a:r>
            <a:r>
              <a:rPr lang="en-GB" sz="3600" dirty="0" smtClean="0">
                <a:solidFill>
                  <a:schemeClr val="accent6">
                    <a:lumMod val="75000"/>
                  </a:schemeClr>
                </a:solidFill>
              </a:rPr>
              <a:t>marks)</a:t>
            </a:r>
            <a:endParaRPr lang="en-GB" sz="3600" dirty="0">
              <a:solidFill>
                <a:schemeClr val="accent6">
                  <a:lumMod val="75000"/>
                </a:schemeClr>
              </a:solidFill>
            </a:endParaRPr>
          </a:p>
        </p:txBody>
      </p:sp>
    </p:spTree>
    <p:extLst>
      <p:ext uri="{BB962C8B-B14F-4D97-AF65-F5344CB8AC3E}">
        <p14:creationId xmlns:p14="http://schemas.microsoft.com/office/powerpoint/2010/main" val="1949232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BB59205E-D4A5-598C-0FA2-B2145980E041}"/>
              </a:ext>
            </a:extLst>
          </p:cNvPr>
          <p:cNvSpPr txBox="1">
            <a:spLocks/>
          </p:cNvSpPr>
          <p:nvPr/>
        </p:nvSpPr>
        <p:spPr>
          <a:xfrm>
            <a:off x="2617900" y="93280"/>
            <a:ext cx="9144000" cy="13429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8800" b="1" u="sng" dirty="0" smtClean="0">
                <a:solidFill>
                  <a:srgbClr val="5F8741"/>
                </a:solidFill>
                <a:latin typeface="+mj-lt"/>
              </a:rPr>
              <a:t>Key Resources</a:t>
            </a:r>
            <a:endParaRPr lang="en-GB" sz="8800" b="1" u="sng" dirty="0">
              <a:solidFill>
                <a:srgbClr val="5F8741"/>
              </a:solidFill>
              <a:latin typeface="+mj-lt"/>
            </a:endParaRPr>
          </a:p>
        </p:txBody>
      </p:sp>
      <p:sp>
        <p:nvSpPr>
          <p:cNvPr id="13" name="Subtitle 2">
            <a:extLst>
              <a:ext uri="{FF2B5EF4-FFF2-40B4-BE49-F238E27FC236}">
                <a16:creationId xmlns:a16="http://schemas.microsoft.com/office/drawing/2014/main" id="{80831881-C51C-5C1F-C24F-9C27715E57D6}"/>
              </a:ext>
            </a:extLst>
          </p:cNvPr>
          <p:cNvSpPr txBox="1">
            <a:spLocks/>
          </p:cNvSpPr>
          <p:nvPr/>
        </p:nvSpPr>
        <p:spPr>
          <a:xfrm>
            <a:off x="707634" y="1595991"/>
            <a:ext cx="7210315" cy="13429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600" b="1" dirty="0" smtClean="0">
                <a:latin typeface="+mj-lt"/>
              </a:rPr>
              <a:t>Notes jotter and Teams</a:t>
            </a:r>
          </a:p>
          <a:p>
            <a:endParaRPr lang="en-GB" sz="3600" b="1" dirty="0">
              <a:latin typeface="+mj-lt"/>
            </a:endParaRPr>
          </a:p>
        </p:txBody>
      </p:sp>
      <p:sp>
        <p:nvSpPr>
          <p:cNvPr id="8" name="Subtitle 2">
            <a:extLst>
              <a:ext uri="{FF2B5EF4-FFF2-40B4-BE49-F238E27FC236}">
                <a16:creationId xmlns:a16="http://schemas.microsoft.com/office/drawing/2014/main" id="{80831881-C51C-5C1F-C24F-9C27715E57D6}"/>
              </a:ext>
            </a:extLst>
          </p:cNvPr>
          <p:cNvSpPr txBox="1">
            <a:spLocks/>
          </p:cNvSpPr>
          <p:nvPr/>
        </p:nvSpPr>
        <p:spPr>
          <a:xfrm>
            <a:off x="707633" y="3567143"/>
            <a:ext cx="10513741" cy="6812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600" b="1" dirty="0" smtClean="0">
                <a:latin typeface="+mj-lt"/>
              </a:rPr>
              <a:t>Free Higher Maths website (specifically sections 4 &amp; 5)</a:t>
            </a:r>
          </a:p>
          <a:p>
            <a:endParaRPr lang="en-GB" sz="3600" b="1" dirty="0">
              <a:latin typeface="+mj-lt"/>
            </a:endParaRPr>
          </a:p>
        </p:txBody>
      </p:sp>
      <p:pic>
        <p:nvPicPr>
          <p:cNvPr id="1026" name="Picture 2" descr="https://encrypted-tbn0.gstatic.com/images?q=tbn:ANd9GcTCmUXJT59S6mmSG1PnucoCqyptBDwe9G5Gxb1bqLThUmptZya5kEOjUh-VgB8:https://png.pngtree.com/png-vector/20190726/ourmid/pngtree-linear-education-information-png-image_1635086.jpg&amp;s"/>
          <p:cNvPicPr>
            <a:picLocks noChangeAspect="1" noChangeArrowheads="1"/>
          </p:cNvPicPr>
          <p:nvPr/>
        </p:nvPicPr>
        <p:blipFill>
          <a:blip r:embed="rId2">
            <a:clrChange>
              <a:clrFrom>
                <a:srgbClr val="EDEDED"/>
              </a:clrFrom>
              <a:clrTo>
                <a:srgbClr val="EDEDED">
                  <a:alpha val="0"/>
                </a:srgbClr>
              </a:clrTo>
            </a:clrChange>
            <a:extLst>
              <a:ext uri="{28A0092B-C50C-407E-A947-70E740481C1C}">
                <a14:useLocalDpi xmlns:a14="http://schemas.microsoft.com/office/drawing/2010/main" val="0"/>
              </a:ext>
            </a:extLst>
          </a:blip>
          <a:srcRect/>
          <a:stretch>
            <a:fillRect/>
          </a:stretch>
        </p:blipFill>
        <p:spPr bwMode="auto">
          <a:xfrm>
            <a:off x="9957100" y="125123"/>
            <a:ext cx="1974488" cy="1974489"/>
          </a:xfrm>
          <a:prstGeom prst="rect">
            <a:avLst/>
          </a:prstGeom>
          <a:noFill/>
          <a:extLst>
            <a:ext uri="{909E8E84-426E-40DD-AFC4-6F175D3DCCD1}">
              <a14:hiddenFill xmlns:a14="http://schemas.microsoft.com/office/drawing/2010/main">
                <a:solidFill>
                  <a:srgbClr val="FFFFFF"/>
                </a:solidFill>
              </a14:hiddenFill>
            </a:ext>
          </a:extLst>
        </p:spPr>
      </p:pic>
      <p:sp>
        <p:nvSpPr>
          <p:cNvPr id="12" name="Subtitle 2">
            <a:extLst>
              <a:ext uri="{FF2B5EF4-FFF2-40B4-BE49-F238E27FC236}">
                <a16:creationId xmlns:a16="http://schemas.microsoft.com/office/drawing/2014/main" id="{80831881-C51C-5C1F-C24F-9C27715E57D6}"/>
              </a:ext>
            </a:extLst>
          </p:cNvPr>
          <p:cNvSpPr txBox="1">
            <a:spLocks/>
          </p:cNvSpPr>
          <p:nvPr/>
        </p:nvSpPr>
        <p:spPr>
          <a:xfrm>
            <a:off x="707634" y="2222596"/>
            <a:ext cx="7210315" cy="60184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600" b="1" dirty="0" smtClean="0">
                <a:latin typeface="+mj-lt"/>
              </a:rPr>
              <a:t>Post assessment forms</a:t>
            </a:r>
          </a:p>
          <a:p>
            <a:endParaRPr lang="en-GB" sz="3600" b="1" dirty="0">
              <a:latin typeface="+mj-lt"/>
            </a:endParaRPr>
          </a:p>
        </p:txBody>
      </p:sp>
      <p:sp>
        <p:nvSpPr>
          <p:cNvPr id="2" name="Rectangle 1"/>
          <p:cNvSpPr/>
          <p:nvPr/>
        </p:nvSpPr>
        <p:spPr>
          <a:xfrm>
            <a:off x="1000935" y="4147388"/>
            <a:ext cx="7635232" cy="646331"/>
          </a:xfrm>
          <a:prstGeom prst="rect">
            <a:avLst/>
          </a:prstGeom>
        </p:spPr>
        <p:txBody>
          <a:bodyPr wrap="none">
            <a:spAutoFit/>
          </a:bodyPr>
          <a:lstStyle/>
          <a:p>
            <a:r>
              <a:rPr lang="en-GB" sz="3600" dirty="0">
                <a:solidFill>
                  <a:schemeClr val="accent6">
                    <a:lumMod val="75000"/>
                  </a:schemeClr>
                </a:solidFill>
              </a:rPr>
              <a:t>https://</a:t>
            </a:r>
            <a:r>
              <a:rPr lang="en-GB" sz="3600" dirty="0" smtClean="0">
                <a:solidFill>
                  <a:schemeClr val="accent6">
                    <a:lumMod val="75000"/>
                  </a:schemeClr>
                </a:solidFill>
              </a:rPr>
              <a:t>www.highermathematics.co.uk</a:t>
            </a:r>
            <a:endParaRPr lang="en-GB" sz="3600" dirty="0">
              <a:solidFill>
                <a:schemeClr val="accent6">
                  <a:lumMod val="75000"/>
                </a:schemeClr>
              </a:solidFill>
            </a:endParaRPr>
          </a:p>
        </p:txBody>
      </p:sp>
      <p:sp>
        <p:nvSpPr>
          <p:cNvPr id="9" name="Subtitle 2">
            <a:extLst>
              <a:ext uri="{FF2B5EF4-FFF2-40B4-BE49-F238E27FC236}">
                <a16:creationId xmlns:a16="http://schemas.microsoft.com/office/drawing/2014/main" id="{80831881-C51C-5C1F-C24F-9C27715E57D6}"/>
              </a:ext>
            </a:extLst>
          </p:cNvPr>
          <p:cNvSpPr txBox="1">
            <a:spLocks/>
          </p:cNvSpPr>
          <p:nvPr/>
        </p:nvSpPr>
        <p:spPr>
          <a:xfrm>
            <a:off x="707634" y="2896608"/>
            <a:ext cx="10141716" cy="57913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600" b="1" dirty="0" smtClean="0">
                <a:latin typeface="+mj-lt"/>
              </a:rPr>
              <a:t>Zeta electronic textbook </a:t>
            </a:r>
            <a:r>
              <a:rPr lang="en-GB" sz="3600" b="1" dirty="0" smtClean="0">
                <a:latin typeface="+mj-lt"/>
              </a:rPr>
              <a:t>(password </a:t>
            </a:r>
            <a:r>
              <a:rPr lang="en-GB" sz="3600" b="1" dirty="0" err="1" smtClean="0">
                <a:latin typeface="+mj-lt"/>
              </a:rPr>
              <a:t>Lnzac</a:t>
            </a:r>
            <a:r>
              <a:rPr lang="en-GB" sz="3600" b="1" dirty="0" smtClean="0">
                <a:latin typeface="+mj-lt"/>
              </a:rPr>
              <a:t>)</a:t>
            </a:r>
            <a:endParaRPr lang="en-GB" sz="3600" b="1" dirty="0" smtClean="0">
              <a:latin typeface="+mj-lt"/>
            </a:endParaRPr>
          </a:p>
          <a:p>
            <a:endParaRPr lang="en-GB" sz="3600" b="1" dirty="0">
              <a:latin typeface="+mj-lt"/>
            </a:endParaRPr>
          </a:p>
        </p:txBody>
      </p:sp>
      <p:sp>
        <p:nvSpPr>
          <p:cNvPr id="3" name="Rectangle 2"/>
          <p:cNvSpPr/>
          <p:nvPr/>
        </p:nvSpPr>
        <p:spPr>
          <a:xfrm>
            <a:off x="999416" y="5402542"/>
            <a:ext cx="6626750" cy="584775"/>
          </a:xfrm>
          <a:prstGeom prst="rect">
            <a:avLst/>
          </a:prstGeom>
        </p:spPr>
        <p:txBody>
          <a:bodyPr wrap="none">
            <a:spAutoFit/>
          </a:bodyPr>
          <a:lstStyle/>
          <a:p>
            <a:r>
              <a:rPr lang="en-GB" sz="3200" dirty="0">
                <a:solidFill>
                  <a:schemeClr val="accent6">
                    <a:lumMod val="75000"/>
                  </a:schemeClr>
                </a:solidFill>
              </a:rPr>
              <a:t>https://</a:t>
            </a:r>
            <a:r>
              <a:rPr lang="en-GB" sz="3200" dirty="0" smtClean="0">
                <a:solidFill>
                  <a:schemeClr val="accent6">
                    <a:lumMod val="75000"/>
                  </a:schemeClr>
                </a:solidFill>
              </a:rPr>
              <a:t>achieve.hashtag-learning.co.uk</a:t>
            </a:r>
            <a:endParaRPr lang="en-GB" sz="3200" dirty="0">
              <a:solidFill>
                <a:schemeClr val="accent6">
                  <a:lumMod val="75000"/>
                </a:schemeClr>
              </a:solidFill>
            </a:endParaRPr>
          </a:p>
        </p:txBody>
      </p:sp>
      <p:sp>
        <p:nvSpPr>
          <p:cNvPr id="11" name="Subtitle 2">
            <a:extLst>
              <a:ext uri="{FF2B5EF4-FFF2-40B4-BE49-F238E27FC236}">
                <a16:creationId xmlns:a16="http://schemas.microsoft.com/office/drawing/2014/main" id="{80831881-C51C-5C1F-C24F-9C27715E57D6}"/>
              </a:ext>
            </a:extLst>
          </p:cNvPr>
          <p:cNvSpPr txBox="1">
            <a:spLocks/>
          </p:cNvSpPr>
          <p:nvPr/>
        </p:nvSpPr>
        <p:spPr>
          <a:xfrm>
            <a:off x="707634" y="4998348"/>
            <a:ext cx="10141716" cy="6965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600" b="1" dirty="0" smtClean="0">
                <a:latin typeface="+mj-lt"/>
              </a:rPr>
              <a:t>Achieve Learning website</a:t>
            </a:r>
          </a:p>
          <a:p>
            <a:endParaRPr lang="en-GB" sz="3600" b="1" dirty="0">
              <a:latin typeface="+mj-lt"/>
            </a:endParaRPr>
          </a:p>
        </p:txBody>
      </p:sp>
      <p:sp>
        <p:nvSpPr>
          <p:cNvPr id="14" name="Subtitle 2">
            <a:extLst>
              <a:ext uri="{FF2B5EF4-FFF2-40B4-BE49-F238E27FC236}">
                <a16:creationId xmlns:a16="http://schemas.microsoft.com/office/drawing/2014/main" id="{80831881-C51C-5C1F-C24F-9C27715E57D6}"/>
              </a:ext>
            </a:extLst>
          </p:cNvPr>
          <p:cNvSpPr txBox="1">
            <a:spLocks/>
          </p:cNvSpPr>
          <p:nvPr/>
        </p:nvSpPr>
        <p:spPr>
          <a:xfrm>
            <a:off x="707634" y="6049811"/>
            <a:ext cx="10141716" cy="6965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600" b="1" dirty="0" smtClean="0">
                <a:latin typeface="+mj-lt"/>
              </a:rPr>
              <a:t>Department drop-in sessions </a:t>
            </a:r>
          </a:p>
          <a:p>
            <a:endParaRPr lang="en-GB" sz="3600" b="1" dirty="0">
              <a:latin typeface="+mj-lt"/>
            </a:endParaRPr>
          </a:p>
        </p:txBody>
      </p:sp>
    </p:spTree>
    <p:extLst>
      <p:ext uri="{BB962C8B-B14F-4D97-AF65-F5344CB8AC3E}">
        <p14:creationId xmlns:p14="http://schemas.microsoft.com/office/powerpoint/2010/main" val="4233445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8687" t="13022" r="11181" b="5054"/>
          <a:stretch/>
        </p:blipFill>
        <p:spPr>
          <a:xfrm>
            <a:off x="672662" y="136634"/>
            <a:ext cx="10152993" cy="6487610"/>
          </a:xfrm>
          <a:prstGeom prst="rect">
            <a:avLst/>
          </a:prstGeom>
        </p:spPr>
      </p:pic>
      <p:sp>
        <p:nvSpPr>
          <p:cNvPr id="5" name="Oval 4"/>
          <p:cNvSpPr/>
          <p:nvPr/>
        </p:nvSpPr>
        <p:spPr>
          <a:xfrm>
            <a:off x="672662" y="5833242"/>
            <a:ext cx="4403835" cy="903890"/>
          </a:xfrm>
          <a:prstGeom prst="ellipse">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69273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48532" y="188530"/>
            <a:ext cx="8384957" cy="6462964"/>
          </a:xfrm>
          <a:prstGeom prst="rect">
            <a:avLst/>
          </a:prstGeom>
        </p:spPr>
      </p:pic>
      <p:sp>
        <p:nvSpPr>
          <p:cNvPr id="6" name="Subtitle 2">
            <a:extLst>
              <a:ext uri="{FF2B5EF4-FFF2-40B4-BE49-F238E27FC236}">
                <a16:creationId xmlns:a16="http://schemas.microsoft.com/office/drawing/2014/main" id="{BB59205E-D4A5-598C-0FA2-B2145980E041}"/>
              </a:ext>
            </a:extLst>
          </p:cNvPr>
          <p:cNvSpPr txBox="1">
            <a:spLocks/>
          </p:cNvSpPr>
          <p:nvPr/>
        </p:nvSpPr>
        <p:spPr>
          <a:xfrm>
            <a:off x="8703333" y="1412757"/>
            <a:ext cx="3299481" cy="13429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smtClean="0">
                <a:solidFill>
                  <a:srgbClr val="5F8741"/>
                </a:solidFill>
                <a:latin typeface="+mj-lt"/>
              </a:rPr>
              <a:t>Particularly good for:</a:t>
            </a:r>
          </a:p>
          <a:p>
            <a:r>
              <a:rPr lang="en-GB" b="1" dirty="0" smtClean="0">
                <a:solidFill>
                  <a:srgbClr val="5F8741"/>
                </a:solidFill>
                <a:latin typeface="+mj-lt"/>
              </a:rPr>
              <a:t>targeting areas for development following assessments</a:t>
            </a:r>
          </a:p>
          <a:p>
            <a:r>
              <a:rPr lang="en-GB" b="1" dirty="0" smtClean="0">
                <a:solidFill>
                  <a:srgbClr val="5F8741"/>
                </a:solidFill>
                <a:latin typeface="+mj-lt"/>
              </a:rPr>
              <a:t>revising throughout the year when the course isn’t complete</a:t>
            </a:r>
            <a:endParaRPr lang="en-GB" b="1" dirty="0">
              <a:solidFill>
                <a:srgbClr val="5F8741"/>
              </a:solidFill>
              <a:latin typeface="+mj-lt"/>
            </a:endParaRPr>
          </a:p>
        </p:txBody>
      </p:sp>
    </p:spTree>
    <p:extLst>
      <p:ext uri="{BB962C8B-B14F-4D97-AF65-F5344CB8AC3E}">
        <p14:creationId xmlns:p14="http://schemas.microsoft.com/office/powerpoint/2010/main" val="22904757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57275" y="224493"/>
            <a:ext cx="8248650" cy="6219825"/>
          </a:xfrm>
          <a:prstGeom prst="rect">
            <a:avLst/>
          </a:prstGeom>
        </p:spPr>
      </p:pic>
      <p:sp>
        <p:nvSpPr>
          <p:cNvPr id="6" name="Subtitle 2">
            <a:extLst>
              <a:ext uri="{FF2B5EF4-FFF2-40B4-BE49-F238E27FC236}">
                <a16:creationId xmlns:a16="http://schemas.microsoft.com/office/drawing/2014/main" id="{BB59205E-D4A5-598C-0FA2-B2145980E041}"/>
              </a:ext>
            </a:extLst>
          </p:cNvPr>
          <p:cNvSpPr txBox="1">
            <a:spLocks/>
          </p:cNvSpPr>
          <p:nvPr/>
        </p:nvSpPr>
        <p:spPr>
          <a:xfrm>
            <a:off x="8393278" y="1848937"/>
            <a:ext cx="3299481" cy="13429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smtClean="0">
                <a:solidFill>
                  <a:srgbClr val="5F8741"/>
                </a:solidFill>
                <a:latin typeface="+mj-lt"/>
              </a:rPr>
              <a:t>Particularly good for:</a:t>
            </a:r>
          </a:p>
          <a:p>
            <a:r>
              <a:rPr lang="en-GB" b="1" dirty="0" smtClean="0">
                <a:solidFill>
                  <a:srgbClr val="5F8741"/>
                </a:solidFill>
                <a:latin typeface="+mj-lt"/>
              </a:rPr>
              <a:t>end of course assessment preparation</a:t>
            </a:r>
          </a:p>
          <a:p>
            <a:r>
              <a:rPr lang="en-GB" b="1" dirty="0" smtClean="0">
                <a:solidFill>
                  <a:srgbClr val="5F8741"/>
                </a:solidFill>
                <a:latin typeface="+mj-lt"/>
              </a:rPr>
              <a:t>SQA marking schemes &amp; marking notes</a:t>
            </a:r>
            <a:endParaRPr lang="en-GB" b="1" dirty="0">
              <a:solidFill>
                <a:srgbClr val="5F8741"/>
              </a:solidFill>
              <a:latin typeface="+mj-lt"/>
            </a:endParaRPr>
          </a:p>
        </p:txBody>
      </p:sp>
    </p:spTree>
    <p:extLst>
      <p:ext uri="{BB962C8B-B14F-4D97-AF65-F5344CB8AC3E}">
        <p14:creationId xmlns:p14="http://schemas.microsoft.com/office/powerpoint/2010/main" val="29409512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BB59205E-D4A5-598C-0FA2-B2145980E041}"/>
              </a:ext>
            </a:extLst>
          </p:cNvPr>
          <p:cNvSpPr txBox="1">
            <a:spLocks/>
          </p:cNvSpPr>
          <p:nvPr/>
        </p:nvSpPr>
        <p:spPr>
          <a:xfrm>
            <a:off x="1676867" y="152213"/>
            <a:ext cx="9144000" cy="13429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8800" b="1" u="sng" dirty="0" smtClean="0">
                <a:solidFill>
                  <a:srgbClr val="5F8741"/>
                </a:solidFill>
                <a:latin typeface="+mj-lt"/>
              </a:rPr>
              <a:t>How You Can Help</a:t>
            </a:r>
            <a:endParaRPr lang="en-GB" sz="8800" b="1" u="sng" dirty="0">
              <a:solidFill>
                <a:srgbClr val="5F8741"/>
              </a:solidFill>
              <a:latin typeface="+mj-lt"/>
            </a:endParaRPr>
          </a:p>
        </p:txBody>
      </p:sp>
      <p:sp>
        <p:nvSpPr>
          <p:cNvPr id="9" name="Subtitle 2">
            <a:extLst>
              <a:ext uri="{FF2B5EF4-FFF2-40B4-BE49-F238E27FC236}">
                <a16:creationId xmlns:a16="http://schemas.microsoft.com/office/drawing/2014/main" id="{80831881-C51C-5C1F-C24F-9C27715E57D6}"/>
              </a:ext>
            </a:extLst>
          </p:cNvPr>
          <p:cNvSpPr txBox="1">
            <a:spLocks/>
          </p:cNvSpPr>
          <p:nvPr/>
        </p:nvSpPr>
        <p:spPr>
          <a:xfrm>
            <a:off x="1966735" y="2189767"/>
            <a:ext cx="10141716" cy="57913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600" b="1" dirty="0" smtClean="0">
                <a:latin typeface="+mj-lt"/>
              </a:rPr>
              <a:t>Encourage regular revision at home – little &amp; often!</a:t>
            </a:r>
          </a:p>
          <a:p>
            <a:endParaRPr lang="en-GB" sz="3600" b="1" dirty="0">
              <a:latin typeface="+mj-lt"/>
            </a:endParaRPr>
          </a:p>
        </p:txBody>
      </p:sp>
      <p:sp>
        <p:nvSpPr>
          <p:cNvPr id="16" name="Subtitle 2">
            <a:extLst>
              <a:ext uri="{FF2B5EF4-FFF2-40B4-BE49-F238E27FC236}">
                <a16:creationId xmlns:a16="http://schemas.microsoft.com/office/drawing/2014/main" id="{80831881-C51C-5C1F-C24F-9C27715E57D6}"/>
              </a:ext>
            </a:extLst>
          </p:cNvPr>
          <p:cNvSpPr txBox="1">
            <a:spLocks/>
          </p:cNvSpPr>
          <p:nvPr/>
        </p:nvSpPr>
        <p:spPr>
          <a:xfrm>
            <a:off x="2050284" y="3826655"/>
            <a:ext cx="10141716" cy="57913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600" b="1" dirty="0" smtClean="0">
                <a:latin typeface="+mj-lt"/>
              </a:rPr>
              <a:t>Check and assess their knowledge with questions. </a:t>
            </a:r>
          </a:p>
          <a:p>
            <a:endParaRPr lang="en-GB" sz="3600" b="1" dirty="0">
              <a:latin typeface="+mj-lt"/>
            </a:endParaRPr>
          </a:p>
        </p:txBody>
      </p:sp>
      <p:pic>
        <p:nvPicPr>
          <p:cNvPr id="3078" name="Picture 6" descr="Clock with calendar and books, icon of study timetable 34457823 Vector Art at Vecteez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130" y="1633377"/>
            <a:ext cx="1571462" cy="1571462"/>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Notebook Clipart-quiz scketch on kids notebook1c"/>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333130" y="3162184"/>
            <a:ext cx="1908076" cy="1908076"/>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45,500+ Arrow Target Board Stock Illustrations, Royalty-Free Vector Graphics &amp; Clip Art - iStock"/>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6402" y="5003297"/>
            <a:ext cx="1819359" cy="1819359"/>
          </a:xfrm>
          <a:prstGeom prst="rect">
            <a:avLst/>
          </a:prstGeom>
          <a:noFill/>
          <a:extLst>
            <a:ext uri="{909E8E84-426E-40DD-AFC4-6F175D3DCCD1}">
              <a14:hiddenFill xmlns:a14="http://schemas.microsoft.com/office/drawing/2010/main">
                <a:solidFill>
                  <a:srgbClr val="FFFFFF"/>
                </a:solidFill>
              </a14:hiddenFill>
            </a:ext>
          </a:extLst>
        </p:spPr>
      </p:pic>
      <p:sp>
        <p:nvSpPr>
          <p:cNvPr id="19" name="Subtitle 2">
            <a:extLst>
              <a:ext uri="{FF2B5EF4-FFF2-40B4-BE49-F238E27FC236}">
                <a16:creationId xmlns:a16="http://schemas.microsoft.com/office/drawing/2014/main" id="{80831881-C51C-5C1F-C24F-9C27715E57D6}"/>
              </a:ext>
            </a:extLst>
          </p:cNvPr>
          <p:cNvSpPr txBox="1">
            <a:spLocks/>
          </p:cNvSpPr>
          <p:nvPr/>
        </p:nvSpPr>
        <p:spPr>
          <a:xfrm>
            <a:off x="2125761" y="5548882"/>
            <a:ext cx="10141716" cy="57913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600" b="1" dirty="0" smtClean="0">
                <a:latin typeface="+mj-lt"/>
              </a:rPr>
              <a:t>Help pupils set targets and stick to them. </a:t>
            </a:r>
          </a:p>
          <a:p>
            <a:endParaRPr lang="en-GB" sz="3600" b="1" dirty="0">
              <a:latin typeface="+mj-lt"/>
            </a:endParaRPr>
          </a:p>
        </p:txBody>
      </p:sp>
    </p:spTree>
    <p:extLst>
      <p:ext uri="{BB962C8B-B14F-4D97-AF65-F5344CB8AC3E}">
        <p14:creationId xmlns:p14="http://schemas.microsoft.com/office/powerpoint/2010/main" val="34336199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uman hands holding speech bubbles with questions marks. FAQ and questions concept Human hands holding speech bubbles with questions marks. FAQ and questions concept. Hand drawn vector vector illustration isolated on light background. Modern flat cartoon style. question mark stock illustrations"/>
          <p:cNvPicPr>
            <a:picLocks noChangeAspect="1" noChangeArrowheads="1"/>
          </p:cNvPicPr>
          <p:nvPr/>
        </p:nvPicPr>
        <p:blipFill>
          <a:blip r:embed="rId2">
            <a:clrChange>
              <a:clrFrom>
                <a:srgbClr val="F4DFC4"/>
              </a:clrFrom>
              <a:clrTo>
                <a:srgbClr val="F4DFC4">
                  <a:alpha val="0"/>
                </a:srgbClr>
              </a:clrTo>
            </a:clrChange>
            <a:extLst>
              <a:ext uri="{28A0092B-C50C-407E-A947-70E740481C1C}">
                <a14:useLocalDpi xmlns:a14="http://schemas.microsoft.com/office/drawing/2010/main" val="0"/>
              </a:ext>
            </a:extLst>
          </a:blip>
          <a:srcRect/>
          <a:stretch>
            <a:fillRect/>
          </a:stretch>
        </p:blipFill>
        <p:spPr bwMode="auto">
          <a:xfrm>
            <a:off x="2142029" y="3172920"/>
            <a:ext cx="7527487" cy="3345550"/>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BB59205E-D4A5-598C-0FA2-B2145980E041}"/>
              </a:ext>
            </a:extLst>
          </p:cNvPr>
          <p:cNvSpPr txBox="1">
            <a:spLocks/>
          </p:cNvSpPr>
          <p:nvPr/>
        </p:nvSpPr>
        <p:spPr>
          <a:xfrm>
            <a:off x="3237954" y="1353308"/>
            <a:ext cx="6799426" cy="13429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8800" b="1" dirty="0" smtClean="0">
                <a:solidFill>
                  <a:srgbClr val="5F8741"/>
                </a:solidFill>
                <a:latin typeface="+mj-lt"/>
              </a:rPr>
              <a:t>Questions?</a:t>
            </a:r>
            <a:endParaRPr lang="en-GB" sz="8800" b="1" dirty="0">
              <a:solidFill>
                <a:srgbClr val="5F8741"/>
              </a:solidFill>
              <a:latin typeface="+mj-lt"/>
            </a:endParaRPr>
          </a:p>
        </p:txBody>
      </p:sp>
    </p:spTree>
    <p:extLst>
      <p:ext uri="{BB962C8B-B14F-4D97-AF65-F5344CB8AC3E}">
        <p14:creationId xmlns:p14="http://schemas.microsoft.com/office/powerpoint/2010/main" val="21424492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126</TotalTime>
  <Words>250</Words>
  <Application>Microsoft Office PowerPoint</Application>
  <PresentationFormat>Widescreen</PresentationFormat>
  <Paragraphs>71</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Wingdings</vt:lpstr>
      <vt:lpstr>Office Theme</vt:lpstr>
      <vt:lpstr>QS Family Learning 2026/27</vt:lpstr>
      <vt:lpstr>Aims of the session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SQA Family Learning</dc:title>
  <dc:creator>Ms Ness</dc:creator>
  <cp:lastModifiedBy>015GNess</cp:lastModifiedBy>
  <cp:revision>16</cp:revision>
  <dcterms:created xsi:type="dcterms:W3CDTF">2023-11-12T19:06:10Z</dcterms:created>
  <dcterms:modified xsi:type="dcterms:W3CDTF">2026-09-10T15:08:13Z</dcterms:modified>
</cp:coreProperties>
</file>