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5"/>
  </p:notesMasterIdLst>
  <p:handoutMasterIdLst>
    <p:handoutMasterId r:id="rId16"/>
  </p:handoutMasterIdLst>
  <p:sldIdLst>
    <p:sldId id="270" r:id="rId2"/>
    <p:sldId id="256" r:id="rId3"/>
    <p:sldId id="265" r:id="rId4"/>
    <p:sldId id="257" r:id="rId5"/>
    <p:sldId id="262" r:id="rId6"/>
    <p:sldId id="261" r:id="rId7"/>
    <p:sldId id="264" r:id="rId8"/>
    <p:sldId id="266" r:id="rId9"/>
    <p:sldId id="267" r:id="rId10"/>
    <p:sldId id="263" r:id="rId11"/>
    <p:sldId id="269" r:id="rId12"/>
    <p:sldId id="268" r:id="rId13"/>
    <p:sldId id="271" r:id="rId14"/>
  </p:sldIdLst>
  <p:sldSz cx="12192000" cy="6858000"/>
  <p:notesSz cx="6670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678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439" y="1"/>
            <a:ext cx="2890678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E7498-5666-4BDA-8145-7B2606697DF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806"/>
            <a:ext cx="2890678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439" y="9431806"/>
            <a:ext cx="2890678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34C27-B32B-4C27-8BDB-8191912D5B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9243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678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439" y="1"/>
            <a:ext cx="2890678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9A422-209D-4309-B7D6-9E30F41EA677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601" y="4778952"/>
            <a:ext cx="5337475" cy="390903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806"/>
            <a:ext cx="2890678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439" y="9431806"/>
            <a:ext cx="2890678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536EF-34DD-4B3B-A06F-A13550716BE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036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E1FC8-EC41-4509-A7AC-EC06138B3DD3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653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1C94-169A-4573-8943-461E4D84A224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2432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FFDA1-C88C-406A-9717-5CB1E131CB1A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84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075A-6850-4FFD-BAE1-2156C05B4DE6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122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91AD5-1C90-4EFF-AAAB-D23396736901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507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B3E63-8107-4FC4-B74B-572F4B9429B9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72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9294-322D-40D1-B232-7336C7D84C13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8262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07FF-8A64-4BA9-BFB9-A002A04E29CA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052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198E3-9606-4455-91E8-A095F5221A93}" type="datetime1">
              <a:rPr lang="en-GB" smtClean="0"/>
              <a:t>21/09/2026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630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CB4EE-1715-46CB-AEB9-53DA0E3BE80D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65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500F-EA63-4FFA-A3A5-6A49D1EA094F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1805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5264D-03FE-4A4B-882A-96E106244EC5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5629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EAE8-675C-481E-9BA5-3624A5ECA914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955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B4FD-ED92-4392-A9C2-2AB3C3D279D5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1925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BABA-F284-435C-8DA6-A6835B297FF0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0680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BFAF0-81B9-4A0C-B1F8-559FFF4DDE49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95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9172B-87C4-4715-892D-866325538A89}" type="datetime1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DDA65DC-2AFA-44F7-A871-46C2AF9ACD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77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qa.org.uk/sqa/47448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WELCOME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endParaRPr lang="en-GB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0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Supporting Your Child Through </a:t>
            </a:r>
            <a:r>
              <a:rPr lang="en-GB" dirty="0" smtClean="0"/>
              <a:t>the QS </a:t>
            </a:r>
            <a:r>
              <a:rPr lang="en-GB" dirty="0"/>
              <a:t>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800" b="1" dirty="0"/>
              <a:t>National 5 Modern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188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Course Assessment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600" dirty="0" smtClean="0"/>
              <a:t>has two components: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5" y="3487349"/>
            <a:ext cx="10972802" cy="2160000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891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QS Exam Structure</a:t>
            </a:r>
            <a:endParaRPr lang="en-GB" sz="4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 smtClean="0"/>
          </a:p>
          <a:p>
            <a:endParaRPr lang="en-GB" b="1" dirty="0"/>
          </a:p>
          <a:p>
            <a:r>
              <a:rPr lang="en-GB" b="1" dirty="0" smtClean="0"/>
              <a:t>KNOWLEDGE </a:t>
            </a:r>
            <a:r>
              <a:rPr lang="en-GB" b="1" dirty="0"/>
              <a:t>&amp; </a:t>
            </a:r>
            <a:r>
              <a:rPr lang="en-GB" b="1" dirty="0" smtClean="0"/>
              <a:t>UNDERSTANDING QUESTIONS </a:t>
            </a:r>
            <a:endParaRPr lang="en-GB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75745" y="2967828"/>
            <a:ext cx="4185623" cy="3073534"/>
          </a:xfrm>
        </p:spPr>
        <p:txBody>
          <a:bodyPr>
            <a:normAutofit/>
          </a:bodyPr>
          <a:lstStyle/>
          <a:p>
            <a:r>
              <a:rPr lang="en-GB" sz="2400" dirty="0"/>
              <a:t>Democracy in the </a:t>
            </a:r>
            <a:r>
              <a:rPr lang="en-GB" sz="2400" dirty="0" smtClean="0"/>
              <a:t>UK </a:t>
            </a:r>
            <a:r>
              <a:rPr lang="en-GB" sz="2400" b="1" u="sng" dirty="0" smtClean="0"/>
              <a:t>OR</a:t>
            </a:r>
            <a:r>
              <a:rPr lang="en-GB" sz="2400" dirty="0" smtClean="0"/>
              <a:t> Democracy in Scotland</a:t>
            </a:r>
            <a:endParaRPr lang="en-GB" sz="2400" dirty="0"/>
          </a:p>
          <a:p>
            <a:r>
              <a:rPr lang="en-GB" sz="2400" dirty="0"/>
              <a:t>Social Issues – Crime and the Law</a:t>
            </a:r>
          </a:p>
          <a:p>
            <a:r>
              <a:rPr lang="en-GB" sz="2400" dirty="0"/>
              <a:t>World Powers – the USA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6227379" y="2160983"/>
            <a:ext cx="3046622" cy="576262"/>
          </a:xfrm>
        </p:spPr>
        <p:txBody>
          <a:bodyPr/>
          <a:lstStyle/>
          <a:p>
            <a:r>
              <a:rPr lang="en-GB" b="1" dirty="0"/>
              <a:t>SKILLS </a:t>
            </a:r>
            <a:r>
              <a:rPr lang="en-GB" b="1" dirty="0" smtClean="0"/>
              <a:t>QUESTIONS</a:t>
            </a:r>
            <a:endParaRPr lang="en-GB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6227379" y="2967828"/>
            <a:ext cx="3046622" cy="3073534"/>
          </a:xfrm>
        </p:spPr>
        <p:txBody>
          <a:bodyPr>
            <a:normAutofit/>
          </a:bodyPr>
          <a:lstStyle/>
          <a:p>
            <a:r>
              <a:rPr lang="en-GB" sz="2400" dirty="0"/>
              <a:t>Support/Oppose</a:t>
            </a:r>
          </a:p>
          <a:p>
            <a:r>
              <a:rPr lang="en-GB" sz="2400" dirty="0"/>
              <a:t>Option choice </a:t>
            </a:r>
            <a:r>
              <a:rPr lang="en-GB" sz="2400" dirty="0" smtClean="0"/>
              <a:t>(</a:t>
            </a:r>
            <a:r>
              <a:rPr lang="en-GB" sz="2400" dirty="0"/>
              <a:t>decision making)</a:t>
            </a:r>
          </a:p>
          <a:p>
            <a:r>
              <a:rPr lang="en-GB" sz="2400" dirty="0"/>
              <a:t>Conclusions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408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 smtClean="0"/>
              <a:t>QS </a:t>
            </a:r>
            <a:r>
              <a:rPr lang="en-GB" sz="6000" b="1" dirty="0"/>
              <a:t>Exam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dirty="0" smtClean="0"/>
              <a:t>Pupils </a:t>
            </a:r>
            <a:r>
              <a:rPr lang="en-GB" sz="2000" dirty="0"/>
              <a:t>must answer a range of </a:t>
            </a:r>
            <a:r>
              <a:rPr lang="en-GB" sz="2000" b="1" dirty="0"/>
              <a:t>4 </a:t>
            </a:r>
            <a:r>
              <a:rPr lang="en-GB" sz="2000" dirty="0"/>
              <a:t>and </a:t>
            </a:r>
            <a:r>
              <a:rPr lang="en-GB" sz="2000" b="1" dirty="0"/>
              <a:t>6 mark</a:t>
            </a:r>
            <a:r>
              <a:rPr lang="en-GB" sz="2000" dirty="0"/>
              <a:t> knowledge ‘</a:t>
            </a:r>
            <a:r>
              <a:rPr lang="en-GB" sz="2000" b="1" i="1" dirty="0"/>
              <a:t>describe</a:t>
            </a:r>
            <a:r>
              <a:rPr lang="en-GB" sz="2000" dirty="0"/>
              <a:t>’ questions, </a:t>
            </a:r>
            <a:r>
              <a:rPr lang="en-GB" sz="2000" b="1" dirty="0"/>
              <a:t>6 mark </a:t>
            </a:r>
            <a:r>
              <a:rPr lang="en-GB" sz="2000" dirty="0"/>
              <a:t>‘</a:t>
            </a:r>
            <a:r>
              <a:rPr lang="en-GB" sz="2000" b="1" i="1" dirty="0"/>
              <a:t>explain</a:t>
            </a:r>
            <a:r>
              <a:rPr lang="en-GB" sz="2000" dirty="0"/>
              <a:t>’ questions and </a:t>
            </a:r>
            <a:r>
              <a:rPr lang="en-GB" sz="2000" b="1" u="sng" dirty="0"/>
              <a:t>one</a:t>
            </a:r>
            <a:r>
              <a:rPr lang="en-GB" sz="2000" b="1" dirty="0"/>
              <a:t> 8 mark </a:t>
            </a:r>
            <a:r>
              <a:rPr lang="en-GB" sz="2000" dirty="0"/>
              <a:t>‘</a:t>
            </a:r>
            <a:r>
              <a:rPr lang="en-GB" sz="2000" b="1" i="1" dirty="0"/>
              <a:t>explain</a:t>
            </a:r>
            <a:r>
              <a:rPr lang="en-GB" sz="2000" dirty="0"/>
              <a:t>’ </a:t>
            </a:r>
            <a:r>
              <a:rPr lang="en-GB" sz="2000" dirty="0" smtClean="0"/>
              <a:t>question in the exam paper.</a:t>
            </a:r>
            <a:endParaRPr lang="en-GB" sz="2000" dirty="0"/>
          </a:p>
          <a:p>
            <a:r>
              <a:rPr lang="en-GB" sz="2000" dirty="0" smtClean="0"/>
              <a:t>The </a:t>
            </a:r>
            <a:r>
              <a:rPr lang="en-GB" sz="2000" b="1" dirty="0"/>
              <a:t>8-mark</a:t>
            </a:r>
            <a:r>
              <a:rPr lang="en-GB" sz="2000" dirty="0"/>
              <a:t> ‘</a:t>
            </a:r>
            <a:r>
              <a:rPr lang="en-GB" sz="2000" b="1" i="1" dirty="0"/>
              <a:t>explain</a:t>
            </a:r>
            <a:r>
              <a:rPr lang="en-GB" sz="2000" dirty="0"/>
              <a:t>’ question </a:t>
            </a:r>
            <a:r>
              <a:rPr lang="en-GB" sz="2000" dirty="0" smtClean="0"/>
              <a:t>can be asked in </a:t>
            </a:r>
            <a:r>
              <a:rPr lang="en-GB" sz="2000" b="1" i="1" dirty="0" smtClean="0"/>
              <a:t>any</a:t>
            </a:r>
            <a:r>
              <a:rPr lang="en-GB" sz="2000" dirty="0" smtClean="0"/>
              <a:t> of the three sections. </a:t>
            </a:r>
          </a:p>
          <a:p>
            <a:pPr marL="0" indent="0">
              <a:buNone/>
            </a:pPr>
            <a:r>
              <a:rPr lang="en-GB" sz="2000" dirty="0"/>
              <a:t> </a:t>
            </a:r>
            <a:r>
              <a:rPr lang="en-GB" sz="2000" dirty="0" smtClean="0"/>
              <a:t>    There </a:t>
            </a:r>
            <a:r>
              <a:rPr lang="en-GB" sz="2000" dirty="0"/>
              <a:t>is a </a:t>
            </a:r>
            <a:r>
              <a:rPr lang="en-GB" sz="2000" b="1" dirty="0"/>
              <a:t>choice</a:t>
            </a:r>
            <a:r>
              <a:rPr lang="en-GB" sz="2000" dirty="0"/>
              <a:t> of </a:t>
            </a:r>
            <a:r>
              <a:rPr lang="en-GB" sz="2000" b="1" dirty="0"/>
              <a:t>two</a:t>
            </a:r>
            <a:r>
              <a:rPr lang="en-GB" sz="2000" dirty="0"/>
              <a:t> questions, pupils answer </a:t>
            </a:r>
            <a:r>
              <a:rPr lang="en-GB" sz="2000" b="1" u="sng" dirty="0"/>
              <a:t>one</a:t>
            </a:r>
            <a:r>
              <a:rPr lang="en-GB" sz="2000" dirty="0"/>
              <a:t> of them.</a:t>
            </a:r>
          </a:p>
          <a:p>
            <a:r>
              <a:rPr lang="en-GB" sz="2000" dirty="0" smtClean="0"/>
              <a:t>There are </a:t>
            </a:r>
            <a:r>
              <a:rPr lang="en-GB" sz="2000" b="1" dirty="0"/>
              <a:t>three knowledge questions </a:t>
            </a:r>
            <a:r>
              <a:rPr lang="en-GB" sz="2000" dirty="0"/>
              <a:t>in </a:t>
            </a:r>
            <a:r>
              <a:rPr lang="en-GB" sz="2000" b="1" dirty="0"/>
              <a:t>each section </a:t>
            </a:r>
            <a:r>
              <a:rPr lang="en-GB" sz="2000" dirty="0"/>
              <a:t>(</a:t>
            </a:r>
            <a:r>
              <a:rPr lang="en-GB" sz="2000" b="1" dirty="0"/>
              <a:t>describe/explain</a:t>
            </a:r>
            <a:r>
              <a:rPr lang="en-GB" sz="2000" dirty="0" smtClean="0"/>
              <a:t>).</a:t>
            </a:r>
            <a:endParaRPr lang="en-GB" sz="2000" dirty="0"/>
          </a:p>
          <a:p>
            <a:r>
              <a:rPr lang="en-GB" sz="2000" dirty="0"/>
              <a:t>There are </a:t>
            </a:r>
            <a:r>
              <a:rPr lang="en-GB" sz="2000" b="1" dirty="0"/>
              <a:t>three skills questions </a:t>
            </a:r>
            <a:r>
              <a:rPr lang="en-GB" sz="2000" dirty="0"/>
              <a:t>asked across the paper (</a:t>
            </a:r>
            <a:r>
              <a:rPr lang="en-GB" sz="2000" b="1" dirty="0"/>
              <a:t>support/oppose, option choice, conclusions</a:t>
            </a:r>
            <a:r>
              <a:rPr lang="en-GB" sz="2000" dirty="0" smtClean="0"/>
              <a:t>).</a:t>
            </a:r>
          </a:p>
          <a:p>
            <a:r>
              <a:rPr lang="en-GB" sz="2000" dirty="0" smtClean="0"/>
              <a:t>There </a:t>
            </a:r>
            <a:r>
              <a:rPr lang="en-GB" sz="2000" dirty="0"/>
              <a:t>is </a:t>
            </a:r>
            <a:r>
              <a:rPr lang="en-GB" sz="2000" b="1" dirty="0"/>
              <a:t>only</a:t>
            </a:r>
            <a:r>
              <a:rPr lang="en-GB" sz="2000" dirty="0"/>
              <a:t> </a:t>
            </a:r>
            <a:r>
              <a:rPr lang="en-GB" sz="2000" b="1" dirty="0"/>
              <a:t>one skills question per section</a:t>
            </a:r>
            <a:r>
              <a:rPr lang="en-GB" sz="20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40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/>
              <a:t>Skills </a:t>
            </a:r>
            <a:r>
              <a:rPr lang="en-GB" sz="6000" b="1" dirty="0" smtClean="0"/>
              <a:t>Questions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>
            <a:normAutofit fontScale="85000" lnSpcReduction="20000"/>
          </a:bodyPr>
          <a:lstStyle/>
          <a:p>
            <a:r>
              <a:rPr lang="en-GB" sz="2400" b="1" dirty="0" smtClean="0"/>
              <a:t>Support/Oppose</a:t>
            </a:r>
            <a:r>
              <a:rPr lang="en-GB" sz="2400" dirty="0" smtClean="0"/>
              <a:t> </a:t>
            </a:r>
            <a:r>
              <a:rPr lang="en-GB" sz="2400" dirty="0"/>
              <a:t>– pupils must correctly </a:t>
            </a:r>
            <a:r>
              <a:rPr lang="en-GB" sz="2400" b="1" dirty="0"/>
              <a:t>identify </a:t>
            </a:r>
            <a:r>
              <a:rPr lang="en-GB" sz="2400" dirty="0"/>
              <a:t>pieces of </a:t>
            </a:r>
            <a:r>
              <a:rPr lang="en-GB" sz="2400" b="1" dirty="0"/>
              <a:t>evidence</a:t>
            </a:r>
            <a:r>
              <a:rPr lang="en-GB" sz="2400" dirty="0"/>
              <a:t> to </a:t>
            </a:r>
            <a:r>
              <a:rPr lang="en-GB" sz="2400" b="1" dirty="0"/>
              <a:t>support</a:t>
            </a:r>
            <a:r>
              <a:rPr lang="en-GB" sz="2400" dirty="0"/>
              <a:t> a statement </a:t>
            </a:r>
            <a:r>
              <a:rPr lang="en-GB" sz="2400" b="1" dirty="0"/>
              <a:t>and</a:t>
            </a:r>
            <a:r>
              <a:rPr lang="en-GB" sz="2400" dirty="0"/>
              <a:t> pieces of </a:t>
            </a:r>
            <a:r>
              <a:rPr lang="en-GB" sz="2400" b="1" dirty="0"/>
              <a:t>evidence</a:t>
            </a:r>
            <a:r>
              <a:rPr lang="en-GB" sz="2400" dirty="0"/>
              <a:t> to </a:t>
            </a:r>
            <a:r>
              <a:rPr lang="en-GB" sz="2400" b="1" dirty="0"/>
              <a:t>oppose</a:t>
            </a:r>
            <a:r>
              <a:rPr lang="en-GB" sz="2400" dirty="0"/>
              <a:t> a statement from </a:t>
            </a:r>
            <a:r>
              <a:rPr lang="en-GB" sz="2400" b="1" dirty="0"/>
              <a:t>three sources of information </a:t>
            </a:r>
            <a:r>
              <a:rPr lang="en-GB" sz="2400" dirty="0" smtClean="0"/>
              <a:t>given.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b="1" dirty="0"/>
              <a:t>Option choice </a:t>
            </a:r>
            <a:r>
              <a:rPr lang="en-GB" sz="2400" dirty="0"/>
              <a:t>(decision making) </a:t>
            </a:r>
            <a:r>
              <a:rPr lang="en-GB" sz="2400" dirty="0" smtClean="0"/>
              <a:t>– </a:t>
            </a:r>
            <a:r>
              <a:rPr lang="en-GB" sz="2400" dirty="0"/>
              <a:t>pupils must make an </a:t>
            </a:r>
            <a:r>
              <a:rPr lang="en-GB" sz="2400" b="1" dirty="0"/>
              <a:t>informed decision </a:t>
            </a:r>
            <a:r>
              <a:rPr lang="en-GB" sz="2400" dirty="0"/>
              <a:t>(from two options given) and provide evidence from </a:t>
            </a:r>
            <a:r>
              <a:rPr lang="en-GB" sz="2400" b="1" dirty="0"/>
              <a:t>three sources of </a:t>
            </a:r>
            <a:r>
              <a:rPr lang="en-GB" sz="2400" b="1" dirty="0" smtClean="0"/>
              <a:t>information </a:t>
            </a:r>
            <a:r>
              <a:rPr lang="en-GB" sz="2400" dirty="0" smtClean="0"/>
              <a:t>given </a:t>
            </a:r>
            <a:r>
              <a:rPr lang="en-GB" sz="2400" dirty="0"/>
              <a:t>to </a:t>
            </a:r>
            <a:r>
              <a:rPr lang="en-GB" sz="2400" b="1" dirty="0"/>
              <a:t>justify the decision </a:t>
            </a:r>
            <a:r>
              <a:rPr lang="en-GB" sz="2400" dirty="0"/>
              <a:t>they’ve </a:t>
            </a:r>
            <a:r>
              <a:rPr lang="en-GB" sz="2400" dirty="0" smtClean="0"/>
              <a:t>made.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b="1" dirty="0" smtClean="0"/>
              <a:t>Conclusions</a:t>
            </a:r>
            <a:r>
              <a:rPr lang="en-GB" sz="2400" dirty="0" smtClean="0"/>
              <a:t> </a:t>
            </a:r>
            <a:r>
              <a:rPr lang="en-GB" sz="2400" dirty="0"/>
              <a:t>- pupils must </a:t>
            </a:r>
            <a:r>
              <a:rPr lang="en-GB" sz="2400" b="1" dirty="0"/>
              <a:t>draw conclusions </a:t>
            </a:r>
            <a:r>
              <a:rPr lang="en-GB" sz="2400" dirty="0"/>
              <a:t>on a number of issues based on evidence from </a:t>
            </a:r>
            <a:r>
              <a:rPr lang="en-GB" sz="2400" b="1" dirty="0"/>
              <a:t>three sources of </a:t>
            </a:r>
            <a:r>
              <a:rPr lang="en-GB" sz="2400" b="1" dirty="0" smtClean="0"/>
              <a:t>information </a:t>
            </a:r>
            <a:r>
              <a:rPr lang="en-GB" sz="2400" dirty="0" smtClean="0"/>
              <a:t>given. 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These questions are worth </a:t>
            </a:r>
            <a:r>
              <a:rPr lang="en-GB" sz="2400" b="1" dirty="0" smtClean="0"/>
              <a:t>10 marks </a:t>
            </a:r>
            <a:r>
              <a:rPr lang="en-GB" sz="2400" dirty="0" smtClean="0"/>
              <a:t>each.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667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Assignment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Pupils have a </a:t>
            </a:r>
            <a:r>
              <a:rPr lang="en-GB" sz="2400" b="1" dirty="0" smtClean="0"/>
              <a:t>choice</a:t>
            </a:r>
            <a:r>
              <a:rPr lang="en-GB" sz="2400" dirty="0" smtClean="0"/>
              <a:t> </a:t>
            </a:r>
            <a:r>
              <a:rPr lang="en-GB" sz="2400" dirty="0"/>
              <a:t>of a Modern Studies </a:t>
            </a:r>
            <a:r>
              <a:rPr lang="en-GB" sz="2400" b="1" dirty="0" smtClean="0"/>
              <a:t>relevant </a:t>
            </a:r>
            <a:r>
              <a:rPr lang="en-GB" sz="2400" dirty="0" smtClean="0"/>
              <a:t>topic </a:t>
            </a:r>
            <a:r>
              <a:rPr lang="en-GB" sz="2400" dirty="0"/>
              <a:t>or issue. </a:t>
            </a:r>
            <a:endParaRPr lang="en-GB" sz="2400" dirty="0" smtClean="0"/>
          </a:p>
          <a:p>
            <a:r>
              <a:rPr lang="en-GB" sz="2400" dirty="0" smtClean="0"/>
              <a:t>Their </a:t>
            </a:r>
            <a:r>
              <a:rPr lang="en-GB" sz="2400" dirty="0"/>
              <a:t>choice should refer to a contemporary political, social or international </a:t>
            </a:r>
            <a:r>
              <a:rPr lang="en-GB" sz="2400" dirty="0" smtClean="0"/>
              <a:t>issue. </a:t>
            </a:r>
          </a:p>
          <a:p>
            <a:r>
              <a:rPr lang="en-GB" sz="2400" dirty="0" smtClean="0"/>
              <a:t>The </a:t>
            </a:r>
            <a:r>
              <a:rPr lang="en-GB" sz="2400" b="1" dirty="0" smtClean="0"/>
              <a:t>write up </a:t>
            </a:r>
            <a:r>
              <a:rPr lang="en-GB" sz="2400" dirty="0" smtClean="0"/>
              <a:t>for this </a:t>
            </a:r>
            <a:r>
              <a:rPr lang="en-GB" sz="2400" dirty="0"/>
              <a:t>i</a:t>
            </a:r>
            <a:r>
              <a:rPr lang="en-GB" sz="2400" dirty="0" smtClean="0"/>
              <a:t>s in </a:t>
            </a:r>
            <a:r>
              <a:rPr lang="en-GB" sz="2400" b="1" dirty="0" smtClean="0"/>
              <a:t>mid-December</a:t>
            </a:r>
            <a:r>
              <a:rPr lang="en-GB" sz="2400" dirty="0" smtClean="0"/>
              <a:t>. </a:t>
            </a:r>
          </a:p>
          <a:p>
            <a:r>
              <a:rPr lang="en-GB" sz="2400" dirty="0" smtClean="0"/>
              <a:t>It was </a:t>
            </a:r>
            <a:r>
              <a:rPr lang="en-GB" sz="2400" b="1" dirty="0" smtClean="0"/>
              <a:t>completed</a:t>
            </a:r>
            <a:r>
              <a:rPr lang="en-GB" sz="2400" dirty="0" smtClean="0"/>
              <a:t> under </a:t>
            </a:r>
            <a:r>
              <a:rPr lang="en-GB" sz="2400" b="1" dirty="0" smtClean="0"/>
              <a:t>exam conditions and marked by QS</a:t>
            </a:r>
            <a:r>
              <a:rPr lang="en-GB" sz="2400" dirty="0" smtClean="0"/>
              <a:t>. </a:t>
            </a:r>
          </a:p>
          <a:p>
            <a:r>
              <a:rPr lang="en-GB" sz="2400" dirty="0" smtClean="0"/>
              <a:t>It is worth 20% of the overall marks available for N5.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873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dirty="0" smtClean="0"/>
              <a:t>Revision Resources - Knowledge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 smtClean="0"/>
          </a:p>
          <a:p>
            <a:r>
              <a:rPr lang="en-GB" sz="2400" dirty="0" smtClean="0"/>
              <a:t>Pupils </a:t>
            </a:r>
            <a:r>
              <a:rPr lang="en-GB" sz="2400" dirty="0"/>
              <a:t>must learn detailed </a:t>
            </a:r>
            <a:r>
              <a:rPr lang="en-GB" sz="2400" b="1" dirty="0"/>
              <a:t>exemplification</a:t>
            </a:r>
            <a:r>
              <a:rPr lang="en-GB" sz="2400" dirty="0"/>
              <a:t> to support the points they make in their knowledge responses – these are taught in class. </a:t>
            </a:r>
          </a:p>
          <a:p>
            <a:r>
              <a:rPr lang="en-GB" sz="2400" dirty="0"/>
              <a:t>P</a:t>
            </a:r>
            <a:r>
              <a:rPr lang="en-GB" sz="2400" dirty="0" smtClean="0"/>
              <a:t>upils </a:t>
            </a:r>
            <a:r>
              <a:rPr lang="en-GB" sz="2400" dirty="0"/>
              <a:t>are issued with </a:t>
            </a:r>
            <a:r>
              <a:rPr lang="en-GB" sz="2400" dirty="0" smtClean="0"/>
              <a:t>a </a:t>
            </a:r>
            <a:r>
              <a:rPr lang="en-GB" sz="2400" b="1" dirty="0" smtClean="0"/>
              <a:t>revision booklet </a:t>
            </a:r>
            <a:r>
              <a:rPr lang="en-GB" sz="2400" dirty="0" smtClean="0"/>
              <a:t>of </a:t>
            </a:r>
            <a:r>
              <a:rPr lang="en-GB" sz="2400" b="1" dirty="0" smtClean="0"/>
              <a:t>course notes </a:t>
            </a:r>
            <a:r>
              <a:rPr lang="en-GB" sz="2400" dirty="0" smtClean="0"/>
              <a:t>prior to the final exam.</a:t>
            </a:r>
          </a:p>
          <a:p>
            <a:r>
              <a:rPr lang="en-GB" sz="2400" dirty="0" smtClean="0"/>
              <a:t>They are also given a booklet of past paper questions, which they use for practice.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35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6000" dirty="0"/>
              <a:t>Revision Resources - </a:t>
            </a:r>
            <a:r>
              <a:rPr lang="en-GB" sz="6000" dirty="0" smtClean="0"/>
              <a:t>Skills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 smtClean="0"/>
          </a:p>
          <a:p>
            <a:endParaRPr lang="en-GB" dirty="0"/>
          </a:p>
          <a:p>
            <a:r>
              <a:rPr lang="en-GB" sz="2600" dirty="0" smtClean="0"/>
              <a:t>Pupils have a </a:t>
            </a:r>
            <a:r>
              <a:rPr lang="en-GB" sz="2600" b="1" dirty="0" smtClean="0"/>
              <a:t>designated skills period </a:t>
            </a:r>
            <a:r>
              <a:rPr lang="en-GB" sz="2600" dirty="0" smtClean="0"/>
              <a:t>each week. </a:t>
            </a:r>
          </a:p>
          <a:p>
            <a:r>
              <a:rPr lang="en-GB" sz="2600" dirty="0" smtClean="0"/>
              <a:t>Pupils are issued with a </a:t>
            </a:r>
            <a:r>
              <a:rPr lang="en-GB" sz="2600" b="1" dirty="0" smtClean="0"/>
              <a:t>past paper booklet </a:t>
            </a:r>
            <a:r>
              <a:rPr lang="en-GB" sz="2600" dirty="0" smtClean="0"/>
              <a:t>of </a:t>
            </a:r>
            <a:r>
              <a:rPr lang="en-GB" sz="2600" b="1" dirty="0" smtClean="0"/>
              <a:t>skills questions</a:t>
            </a:r>
            <a:r>
              <a:rPr lang="en-GB" sz="2600" dirty="0" smtClean="0"/>
              <a:t>, which includes </a:t>
            </a:r>
            <a:r>
              <a:rPr lang="en-GB" sz="2600" b="1" dirty="0" smtClean="0"/>
              <a:t>writing frames</a:t>
            </a:r>
            <a:r>
              <a:rPr lang="en-GB" sz="2600" dirty="0" smtClean="0"/>
              <a:t>.</a:t>
            </a:r>
          </a:p>
          <a:p>
            <a:r>
              <a:rPr lang="en-GB" sz="2600" dirty="0" smtClean="0"/>
              <a:t>During the skills period, pupils undertake </a:t>
            </a:r>
            <a:r>
              <a:rPr lang="en-GB" sz="2600" b="1" dirty="0" smtClean="0"/>
              <a:t>timed practice</a:t>
            </a:r>
            <a:r>
              <a:rPr lang="en-GB" sz="2600" dirty="0" smtClean="0"/>
              <a:t>, answering the three different types of skills question. </a:t>
            </a:r>
          </a:p>
          <a:p>
            <a:r>
              <a:rPr lang="en-GB" sz="2600" dirty="0" smtClean="0"/>
              <a:t>A different skill is practised each week.</a:t>
            </a:r>
          </a:p>
          <a:p>
            <a:r>
              <a:rPr lang="en-GB" sz="2600" dirty="0" smtClean="0"/>
              <a:t>These are </a:t>
            </a:r>
            <a:r>
              <a:rPr lang="en-GB" sz="2600" b="1" dirty="0" smtClean="0"/>
              <a:t>marked</a:t>
            </a:r>
            <a:r>
              <a:rPr lang="en-GB" sz="2600" dirty="0" smtClean="0"/>
              <a:t> and </a:t>
            </a:r>
            <a:r>
              <a:rPr lang="en-GB" sz="2600" b="1" dirty="0" smtClean="0"/>
              <a:t>returned</a:t>
            </a:r>
            <a:r>
              <a:rPr lang="en-GB" sz="2600" dirty="0" smtClean="0"/>
              <a:t> to pupils the following week.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974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/>
              <a:t>QS </a:t>
            </a:r>
            <a:r>
              <a:rPr lang="en-GB" sz="4800" b="1" dirty="0"/>
              <a:t>Exam </a:t>
            </a:r>
            <a:r>
              <a:rPr lang="en-GB" sz="4800" b="1" dirty="0" smtClean="0"/>
              <a:t>Information</a:t>
            </a:r>
            <a:endParaRPr lang="en-GB" sz="4800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77334" y="1802675"/>
            <a:ext cx="8596668" cy="423868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sz="2800" dirty="0" smtClean="0"/>
              <a:t>QS </a:t>
            </a:r>
            <a:r>
              <a:rPr lang="en-GB" sz="2800" dirty="0"/>
              <a:t>Course Specification and Past Papers/Marking Instructions - </a:t>
            </a:r>
            <a:r>
              <a:rPr lang="en-GB" sz="2800" dirty="0">
                <a:hlinkClick r:id="rId2"/>
              </a:rPr>
              <a:t>https://</a:t>
            </a:r>
            <a:r>
              <a:rPr lang="en-GB" sz="2800" dirty="0" smtClean="0">
                <a:hlinkClick r:id="rId2"/>
              </a:rPr>
              <a:t>www.sqa.org.uk/sqa/47448.html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793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4800" y="2552700"/>
            <a:ext cx="3530600" cy="1638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Type of Question</a:t>
            </a:r>
            <a:endParaRPr lang="en-GB" sz="2800" dirty="0"/>
          </a:p>
        </p:txBody>
      </p:sp>
      <p:sp>
        <p:nvSpPr>
          <p:cNvPr id="5" name="Oval 4"/>
          <p:cNvSpPr/>
          <p:nvPr/>
        </p:nvSpPr>
        <p:spPr>
          <a:xfrm>
            <a:off x="4403725" y="2552699"/>
            <a:ext cx="3314700" cy="165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PEE Structure</a:t>
            </a:r>
            <a:endParaRPr lang="en-GB" sz="2800" dirty="0"/>
          </a:p>
        </p:txBody>
      </p:sp>
      <p:sp>
        <p:nvSpPr>
          <p:cNvPr id="6" name="Oval 5"/>
          <p:cNvSpPr/>
          <p:nvPr/>
        </p:nvSpPr>
        <p:spPr>
          <a:xfrm>
            <a:off x="8286750" y="2552699"/>
            <a:ext cx="3086100" cy="1638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785225" y="2771685"/>
            <a:ext cx="20891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Skills Writing Frames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070100" y="4622800"/>
            <a:ext cx="3238500" cy="1739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Key</a:t>
            </a:r>
          </a:p>
          <a:p>
            <a:pPr algn="ctr"/>
            <a:r>
              <a:rPr lang="en-GB" sz="2800" dirty="0" smtClean="0"/>
              <a:t>Terminology</a:t>
            </a:r>
            <a:endParaRPr lang="en-GB" sz="2800" dirty="0"/>
          </a:p>
        </p:txBody>
      </p:sp>
      <p:sp>
        <p:nvSpPr>
          <p:cNvPr id="9" name="Oval 8"/>
          <p:cNvSpPr/>
          <p:nvPr/>
        </p:nvSpPr>
        <p:spPr>
          <a:xfrm>
            <a:off x="6261100" y="4622800"/>
            <a:ext cx="3327400" cy="1739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Timed </a:t>
            </a:r>
          </a:p>
          <a:p>
            <a:pPr algn="ctr"/>
            <a:r>
              <a:rPr lang="en-GB" sz="2800" dirty="0" smtClean="0"/>
              <a:t>Practice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075" y="423129"/>
            <a:ext cx="3109229" cy="16521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496" y="423130"/>
            <a:ext cx="3109229" cy="16521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71114" y="777516"/>
            <a:ext cx="2089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04535" y="762792"/>
            <a:ext cx="2089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QS Website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53596" y="762791"/>
            <a:ext cx="2089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Course Structure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49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GB" sz="6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5528" y="1721362"/>
            <a:ext cx="7690549" cy="4320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34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Thank you for being here this evening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344" y="4119032"/>
            <a:ext cx="1543050" cy="10287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39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533</TotalTime>
  <Words>492</Words>
  <Application>Microsoft Office PowerPoint</Application>
  <PresentationFormat>Widescreen</PresentationFormat>
  <Paragraphs>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Facet</vt:lpstr>
      <vt:lpstr>WELCOME</vt:lpstr>
      <vt:lpstr>Supporting Your Child Through the QS Process</vt:lpstr>
      <vt:lpstr>Course Assessment</vt:lpstr>
      <vt:lpstr>QS Exam Structure</vt:lpstr>
      <vt:lpstr>QS Exam Structure</vt:lpstr>
      <vt:lpstr>Skills Questions</vt:lpstr>
      <vt:lpstr>Assignment</vt:lpstr>
      <vt:lpstr>Revision Resources - Knowledge</vt:lpstr>
      <vt:lpstr>Revision Resources - Skills</vt:lpstr>
      <vt:lpstr>QS Exam Information</vt:lpstr>
      <vt:lpstr>PowerPoint Presentation</vt:lpstr>
      <vt:lpstr>PowerPoint Presentation</vt:lpstr>
      <vt:lpstr>Thank you for being here this evening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Your Child Through the SQA Process</dc:title>
  <dc:creator>015lprovan</dc:creator>
  <cp:lastModifiedBy>Lynne Fordyce</cp:lastModifiedBy>
  <cp:revision>52</cp:revision>
  <cp:lastPrinted>2025-01-27T15:45:18Z</cp:lastPrinted>
  <dcterms:created xsi:type="dcterms:W3CDTF">2022-11-16T13:07:39Z</dcterms:created>
  <dcterms:modified xsi:type="dcterms:W3CDTF">2026-09-21T12:13:50Z</dcterms:modified>
</cp:coreProperties>
</file>