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3" r:id="rId6"/>
    <p:sldId id="264" r:id="rId7"/>
    <p:sldId id="265" r:id="rId8"/>
    <p:sldId id="266" r:id="rId9"/>
    <p:sldId id="269" r:id="rId10"/>
    <p:sldId id="270" r:id="rId11"/>
    <p:sldId id="268" r:id="rId12"/>
    <p:sldId id="26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8741"/>
    <a:srgbClr val="1F53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5" autoAdjust="0"/>
    <p:restoredTop sz="94660"/>
  </p:normalViewPr>
  <p:slideViewPr>
    <p:cSldViewPr snapToGrid="0">
      <p:cViewPr varScale="1">
        <p:scale>
          <a:sx n="108" d="100"/>
          <a:sy n="108" d="100"/>
        </p:scale>
        <p:origin x="390"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038FB-22A5-AA19-68FF-A1CABBC27E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E317819-18E2-44DE-F895-D6863592E9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DEED634-A63C-1609-40CB-79A4E361D09C}"/>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EE45A2D7-99BE-CB9C-1D5C-2933C078D67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B1B168D-FEB9-E998-E2BB-070F0BA7CFA4}"/>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587135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70FA1-27FF-CAA4-51A5-5502FF756D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58D9C0B-AB21-6D3E-469A-6F053F503E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2CC8C6-C80A-3028-DD55-E77477C500AE}"/>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AA0F1F60-8CCC-7BA6-17A4-AAAB917BC7B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86CCAAC-7967-AADF-7F8C-B19578BC2AD5}"/>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2630976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03ABA-A35B-A534-AB52-D7865E8668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73E40FD-A394-514E-B2CA-FE381C0A39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F06DEE-8710-3835-05C4-356E2D25E9F5}"/>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5780AD96-3262-01BA-B12A-48FCAC7B6C5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DBCB443-7DA8-3BB3-1C69-EEDCED845C2E}"/>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482380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B03C3-8395-9CDF-839B-D71B0A57D72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61F46E0-E34A-7D59-D6FE-73C2235DFF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4F72607-1126-4609-A5E6-D4B886ED1E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08AAE81-72C4-9BB7-C4E4-B5D45D62D675}"/>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6" name="Footer Placeholder 5">
            <a:extLst>
              <a:ext uri="{FF2B5EF4-FFF2-40B4-BE49-F238E27FC236}">
                <a16:creationId xmlns:a16="http://schemas.microsoft.com/office/drawing/2014/main" id="{E3DE24A0-3BA7-71C3-B52A-495131573E6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C0B217A6-18EC-6925-29F0-480E19B16BAA}"/>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748792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5E545-7684-A3DD-A833-2419251CE4D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E36CEC-461F-333F-BD35-CF9C904E8E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992006-FC4D-06DE-D711-8034C3E301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481AA6C-2602-6E89-E94C-E1B40DE031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9CAFC7-5CC1-558A-85E5-6767975177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77CE75D-D7E4-E8BE-8359-8AC79E2E1070}"/>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8" name="Footer Placeholder 7">
            <a:extLst>
              <a:ext uri="{FF2B5EF4-FFF2-40B4-BE49-F238E27FC236}">
                <a16:creationId xmlns:a16="http://schemas.microsoft.com/office/drawing/2014/main" id="{346DA52F-65AE-9EBD-2D71-9CD4883943A8}"/>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25F4FD91-3155-0643-E873-D05FFB253881}"/>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853618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4FBBA-C5CF-369D-E185-489427E2669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CACB009-4D3A-36A4-FA87-6CDFB8E5436E}"/>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4" name="Footer Placeholder 3">
            <a:extLst>
              <a:ext uri="{FF2B5EF4-FFF2-40B4-BE49-F238E27FC236}">
                <a16:creationId xmlns:a16="http://schemas.microsoft.com/office/drawing/2014/main" id="{0ECE37D9-8AAA-44B1-B147-08192B34E712}"/>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58C9F863-B898-EFD8-D927-4005252195B0}"/>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267044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69BAFC-1826-DF57-0D14-1E0646751621}"/>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3" name="Footer Placeholder 2">
            <a:extLst>
              <a:ext uri="{FF2B5EF4-FFF2-40B4-BE49-F238E27FC236}">
                <a16:creationId xmlns:a16="http://schemas.microsoft.com/office/drawing/2014/main" id="{609D5F72-6389-A38E-AFBB-EF43BFE0F14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001C252E-01C9-87F7-584A-CAABA54DACF4}"/>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1179650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9B99F-F210-E5AC-D2B0-81A8FD257F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FA0A761-66B8-CCBB-2576-A81BBDB6A6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23C2610-5429-4FD5-39C4-EE7A8E0AB6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81BF94-1C2C-7FD0-5E23-3E8152721C74}"/>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6" name="Footer Placeholder 5">
            <a:extLst>
              <a:ext uri="{FF2B5EF4-FFF2-40B4-BE49-F238E27FC236}">
                <a16:creationId xmlns:a16="http://schemas.microsoft.com/office/drawing/2014/main" id="{0875A5D7-EDC1-5767-C7C6-7A8666623A0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54A7968-7369-DDCA-D9DD-F2A1E98ED93D}"/>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1563736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3F2BC-1208-060C-DF99-9354923564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D228D18-5F0B-E9EC-D456-1194C75AA1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D85C2AB7-7B54-9787-6BC4-944A283FB9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B0D577-BDCE-6737-A257-E53E64A857AB}"/>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6" name="Footer Placeholder 5">
            <a:extLst>
              <a:ext uri="{FF2B5EF4-FFF2-40B4-BE49-F238E27FC236}">
                <a16:creationId xmlns:a16="http://schemas.microsoft.com/office/drawing/2014/main" id="{268EEAEA-810C-B854-E85F-79244711480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B160E03D-9E37-7AEF-ACFD-8DB450347CB7}"/>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2008804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8E762-3910-9035-8A8F-0D7D90759E6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4914CDE-3B19-A031-B5E5-1B0FC3705E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B27CFB-1488-1D67-2C61-C3409B12B256}"/>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C2B088D9-6FD0-AA1F-B052-B446B5DE2B1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1BF6377-3B27-13B3-824B-E3E414B91EB2}"/>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3767947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BF7C8B-AC09-7174-43B0-10F627E04E2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D2F41DF-4DD4-3F95-3FB1-60A78CEFBEF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3A2B4E-D839-BE1A-3E4E-0FB9B60F52D8}"/>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E2D5AC3B-72BB-F9D3-D914-DD3B856BB07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780D0BB-4F0E-FF7A-7BCE-BA6DF03E5699}"/>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318578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0849CA-E5D7-8527-47CA-4502158212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8EA393B-8D2D-3261-1E80-AB72020163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696840-37AA-A447-D8F0-00B145964B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3703B0F7-968C-602E-0D81-C47ACB0CC1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207C833-6F28-F5FC-66F9-B2C85108CE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E667EC-A9E7-4CC1-8A84-BF7F3C487DA7}" type="slidenum">
              <a:rPr lang="en-GB" smtClean="0"/>
              <a:t>‹#›</a:t>
            </a:fld>
            <a:endParaRPr lang="en-GB" dirty="0"/>
          </a:p>
        </p:txBody>
      </p:sp>
    </p:spTree>
    <p:extLst>
      <p:ext uri="{BB962C8B-B14F-4D97-AF65-F5344CB8AC3E}">
        <p14:creationId xmlns:p14="http://schemas.microsoft.com/office/powerpoint/2010/main" val="1169548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2.jpe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75183" y="108642"/>
            <a:ext cx="3019662" cy="2996698"/>
          </a:xfrm>
          <a:prstGeom prst="rect">
            <a:avLst/>
          </a:prstGeom>
        </p:spPr>
      </p:pic>
      <p:sp>
        <p:nvSpPr>
          <p:cNvPr id="2" name="Title 1">
            <a:extLst>
              <a:ext uri="{FF2B5EF4-FFF2-40B4-BE49-F238E27FC236}">
                <a16:creationId xmlns:a16="http://schemas.microsoft.com/office/drawing/2014/main" id="{FF346F47-637B-99C3-F610-CFF7B3B17442}"/>
              </a:ext>
            </a:extLst>
          </p:cNvPr>
          <p:cNvSpPr>
            <a:spLocks noGrp="1"/>
          </p:cNvSpPr>
          <p:nvPr>
            <p:ph type="ctrTitle"/>
          </p:nvPr>
        </p:nvSpPr>
        <p:spPr>
          <a:xfrm>
            <a:off x="827590" y="1687814"/>
            <a:ext cx="10029825" cy="2387600"/>
          </a:xfrm>
        </p:spPr>
        <p:txBody>
          <a:bodyPr>
            <a:normAutofit/>
          </a:bodyPr>
          <a:lstStyle/>
          <a:p>
            <a:r>
              <a:rPr lang="en-GB" sz="6600" dirty="0" smtClean="0"/>
              <a:t>QS </a:t>
            </a:r>
            <a:r>
              <a:rPr lang="en-GB" sz="6600" dirty="0"/>
              <a:t>Family </a:t>
            </a:r>
            <a:r>
              <a:rPr lang="en-GB" sz="6600" dirty="0" smtClean="0"/>
              <a:t>Learning 2026/27</a:t>
            </a:r>
            <a:endParaRPr lang="en-GB" sz="6600" dirty="0"/>
          </a:p>
        </p:txBody>
      </p:sp>
      <p:sp>
        <p:nvSpPr>
          <p:cNvPr id="3" name="Subtitle 2">
            <a:extLst>
              <a:ext uri="{FF2B5EF4-FFF2-40B4-BE49-F238E27FC236}">
                <a16:creationId xmlns:a16="http://schemas.microsoft.com/office/drawing/2014/main" id="{595C6D86-A7A9-EF05-E96D-5779B9327F27}"/>
              </a:ext>
            </a:extLst>
          </p:cNvPr>
          <p:cNvSpPr>
            <a:spLocks noGrp="1"/>
          </p:cNvSpPr>
          <p:nvPr>
            <p:ph type="subTitle" idx="1"/>
          </p:nvPr>
        </p:nvSpPr>
        <p:spPr>
          <a:xfrm>
            <a:off x="1198075" y="4235428"/>
            <a:ext cx="9144000" cy="1655762"/>
          </a:xfrm>
        </p:spPr>
        <p:txBody>
          <a:bodyPr>
            <a:normAutofit/>
          </a:bodyPr>
          <a:lstStyle/>
          <a:p>
            <a:r>
              <a:rPr lang="en-GB" sz="8800" b="1" dirty="0" smtClean="0">
                <a:solidFill>
                  <a:srgbClr val="5F8741"/>
                </a:solidFill>
                <a:latin typeface="+mj-lt"/>
              </a:rPr>
              <a:t>National 5 </a:t>
            </a:r>
            <a:r>
              <a:rPr lang="en-GB" sz="8800" b="1" dirty="0" smtClean="0">
                <a:solidFill>
                  <a:srgbClr val="5F8741"/>
                </a:solidFill>
                <a:latin typeface="+mj-lt"/>
              </a:rPr>
              <a:t>Maths</a:t>
            </a:r>
            <a:endParaRPr lang="en-GB" sz="8800" b="1" dirty="0">
              <a:solidFill>
                <a:srgbClr val="5F8741"/>
              </a:solidFill>
              <a:latin typeface="+mj-lt"/>
            </a:endParaRPr>
          </a:p>
        </p:txBody>
      </p:sp>
    </p:spTree>
    <p:extLst>
      <p:ext uri="{BB962C8B-B14F-4D97-AF65-F5344CB8AC3E}">
        <p14:creationId xmlns:p14="http://schemas.microsoft.com/office/powerpoint/2010/main" val="1810967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B374D-6974-3B26-9DA2-AF46489DDA89}"/>
              </a:ext>
            </a:extLst>
          </p:cNvPr>
          <p:cNvSpPr>
            <a:spLocks noGrp="1"/>
          </p:cNvSpPr>
          <p:nvPr>
            <p:ph type="title"/>
          </p:nvPr>
        </p:nvSpPr>
        <p:spPr>
          <a:xfrm>
            <a:off x="2454114" y="449262"/>
            <a:ext cx="10515600" cy="1325563"/>
          </a:xfrm>
        </p:spPr>
        <p:txBody>
          <a:bodyPr>
            <a:normAutofit/>
          </a:bodyPr>
          <a:lstStyle/>
          <a:p>
            <a:r>
              <a:rPr lang="en-GB" sz="8000" dirty="0"/>
              <a:t>Aims of the session</a:t>
            </a:r>
          </a:p>
        </p:txBody>
      </p:sp>
      <p:sp>
        <p:nvSpPr>
          <p:cNvPr id="3" name="Content Placeholder 2">
            <a:extLst>
              <a:ext uri="{FF2B5EF4-FFF2-40B4-BE49-F238E27FC236}">
                <a16:creationId xmlns:a16="http://schemas.microsoft.com/office/drawing/2014/main" id="{3A1B341C-849C-40AB-2EAD-C9BDF5C5EA4C}"/>
              </a:ext>
            </a:extLst>
          </p:cNvPr>
          <p:cNvSpPr>
            <a:spLocks noGrp="1"/>
          </p:cNvSpPr>
          <p:nvPr>
            <p:ph idx="1"/>
          </p:nvPr>
        </p:nvSpPr>
        <p:spPr>
          <a:xfrm>
            <a:off x="2671376" y="2057625"/>
            <a:ext cx="10515600" cy="4351338"/>
          </a:xfrm>
        </p:spPr>
        <p:txBody>
          <a:bodyPr>
            <a:normAutofit/>
          </a:bodyPr>
          <a:lstStyle/>
          <a:p>
            <a:r>
              <a:rPr lang="en-GB" sz="4800" dirty="0" smtClean="0"/>
              <a:t>Overview </a:t>
            </a:r>
            <a:r>
              <a:rPr lang="en-GB" sz="4800" dirty="0"/>
              <a:t>of the course </a:t>
            </a:r>
          </a:p>
          <a:p>
            <a:r>
              <a:rPr lang="en-GB" sz="4800" dirty="0" smtClean="0"/>
              <a:t>Assessment </a:t>
            </a:r>
            <a:r>
              <a:rPr lang="en-GB" sz="4800" dirty="0"/>
              <a:t>calendar</a:t>
            </a:r>
          </a:p>
          <a:p>
            <a:r>
              <a:rPr lang="en-GB" sz="4800" dirty="0"/>
              <a:t>Resources</a:t>
            </a:r>
          </a:p>
          <a:p>
            <a:r>
              <a:rPr lang="en-GB" sz="4800" dirty="0"/>
              <a:t>Questions</a:t>
            </a:r>
          </a:p>
        </p:txBody>
      </p:sp>
      <p:pic>
        <p:nvPicPr>
          <p:cNvPr id="2050" name="Picture 2" descr="Difference Between Aim and Purpose | Compare the Difference Between Similar  Terms">
            <a:extLst>
              <a:ext uri="{FF2B5EF4-FFF2-40B4-BE49-F238E27FC236}">
                <a16:creationId xmlns:a16="http://schemas.microsoft.com/office/drawing/2014/main" id="{260DEDC8-801D-876A-E8EE-B6FCD82A16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20675"/>
            <a:ext cx="1615914" cy="1504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08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4B4D550A-E037-18AA-9A54-727C8435A3A8}"/>
              </a:ext>
            </a:extLst>
          </p:cNvPr>
          <p:cNvSpPr txBox="1">
            <a:spLocks/>
          </p:cNvSpPr>
          <p:nvPr/>
        </p:nvSpPr>
        <p:spPr>
          <a:xfrm>
            <a:off x="841971" y="279308"/>
            <a:ext cx="9709464" cy="1655762"/>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000" b="1" u="sng" dirty="0" smtClean="0">
                <a:solidFill>
                  <a:srgbClr val="5F8741"/>
                </a:solidFill>
                <a:latin typeface="+mj-lt"/>
              </a:rPr>
              <a:t>Nat 5 Maths </a:t>
            </a:r>
            <a:r>
              <a:rPr lang="en-GB" sz="8000" b="1" u="sng" dirty="0" smtClean="0">
                <a:solidFill>
                  <a:srgbClr val="5F8741"/>
                </a:solidFill>
                <a:latin typeface="+mj-lt"/>
              </a:rPr>
              <a:t>Course Outline</a:t>
            </a:r>
            <a:endParaRPr lang="en-GB" sz="8000" b="1" u="sng" dirty="0">
              <a:solidFill>
                <a:srgbClr val="5F8741"/>
              </a:solidFill>
              <a:latin typeface="+mj-lt"/>
            </a:endParaRPr>
          </a:p>
        </p:txBody>
      </p:sp>
      <p:sp>
        <p:nvSpPr>
          <p:cNvPr id="3" name="TextBox 2"/>
          <p:cNvSpPr txBox="1"/>
          <p:nvPr/>
        </p:nvSpPr>
        <p:spPr>
          <a:xfrm>
            <a:off x="1700211" y="1489401"/>
            <a:ext cx="6894786" cy="461665"/>
          </a:xfrm>
          <a:prstGeom prst="rect">
            <a:avLst/>
          </a:prstGeom>
          <a:noFill/>
        </p:spPr>
        <p:txBody>
          <a:bodyPr wrap="square" rtlCol="0">
            <a:spAutoFit/>
          </a:bodyPr>
          <a:lstStyle/>
          <a:p>
            <a:r>
              <a:rPr lang="en-GB" sz="2400" b="1" dirty="0" smtClean="0"/>
              <a:t>Topics Covered in S3</a:t>
            </a:r>
            <a:endParaRPr lang="en-GB" sz="2400" b="1" dirty="0"/>
          </a:p>
        </p:txBody>
      </p:sp>
      <p:sp>
        <p:nvSpPr>
          <p:cNvPr id="15" name="TextBox 14"/>
          <p:cNvSpPr txBox="1"/>
          <p:nvPr/>
        </p:nvSpPr>
        <p:spPr>
          <a:xfrm>
            <a:off x="6534659" y="1473405"/>
            <a:ext cx="6894786" cy="461665"/>
          </a:xfrm>
          <a:prstGeom prst="rect">
            <a:avLst/>
          </a:prstGeom>
          <a:noFill/>
        </p:spPr>
        <p:txBody>
          <a:bodyPr wrap="square" rtlCol="0">
            <a:spAutoFit/>
          </a:bodyPr>
          <a:lstStyle/>
          <a:p>
            <a:r>
              <a:rPr lang="en-GB" sz="2400" b="1" dirty="0" smtClean="0"/>
              <a:t>S4 Course</a:t>
            </a:r>
            <a:endParaRPr lang="en-GB" sz="2400" b="1" dirty="0"/>
          </a:p>
        </p:txBody>
      </p:sp>
      <p:graphicFrame>
        <p:nvGraphicFramePr>
          <p:cNvPr id="2" name="Table 1"/>
          <p:cNvGraphicFramePr>
            <a:graphicFrameLocks noGrp="1"/>
          </p:cNvGraphicFramePr>
          <p:nvPr>
            <p:extLst>
              <p:ext uri="{D42A27DB-BD31-4B8C-83A1-F6EECF244321}">
                <p14:modId xmlns:p14="http://schemas.microsoft.com/office/powerpoint/2010/main" val="1512909074"/>
              </p:ext>
            </p:extLst>
          </p:nvPr>
        </p:nvGraphicFramePr>
        <p:xfrm>
          <a:off x="1443965" y="2041077"/>
          <a:ext cx="3111500" cy="4297680"/>
        </p:xfrm>
        <a:graphic>
          <a:graphicData uri="http://schemas.openxmlformats.org/drawingml/2006/table">
            <a:tbl>
              <a:tblPr/>
              <a:tblGrid>
                <a:gridCol w="3111500">
                  <a:extLst>
                    <a:ext uri="{9D8B030D-6E8A-4147-A177-3AD203B41FA5}">
                      <a16:colId xmlns:a16="http://schemas.microsoft.com/office/drawing/2014/main" val="1985614597"/>
                    </a:ext>
                  </a:extLst>
                </a:gridCol>
              </a:tblGrid>
              <a:tr h="228600">
                <a:tc>
                  <a:txBody>
                    <a:bodyPr/>
                    <a:lstStyle/>
                    <a:p>
                      <a:pPr algn="ctr" fontAlgn="ctr"/>
                      <a:r>
                        <a:rPr lang="en-GB" sz="1400" b="0" i="0" u="none" strike="noStrike" dirty="0">
                          <a:solidFill>
                            <a:srgbClr val="000000"/>
                          </a:solidFill>
                          <a:effectLst/>
                          <a:latin typeface="Calibri" panose="020F0502020204030204" pitchFamily="34" charset="0"/>
                        </a:rPr>
                        <a:t>Brackets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9668198"/>
                  </a:ext>
                </a:extLst>
              </a:tr>
              <a:tr h="228600">
                <a:tc>
                  <a:txBody>
                    <a:bodyPr/>
                    <a:lstStyle/>
                    <a:p>
                      <a:pPr algn="ctr" fontAlgn="ctr"/>
                      <a:r>
                        <a:rPr lang="en-GB" sz="1400" b="0" i="0" u="none" strike="noStrike">
                          <a:solidFill>
                            <a:srgbClr val="000000"/>
                          </a:solidFill>
                          <a:effectLst/>
                          <a:latin typeface="Calibri" panose="020F0502020204030204" pitchFamily="34" charset="0"/>
                        </a:rPr>
                        <a:t>Equations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3152713"/>
                  </a:ext>
                </a:extLst>
              </a:tr>
              <a:tr h="228600">
                <a:tc>
                  <a:txBody>
                    <a:bodyPr/>
                    <a:lstStyle/>
                    <a:p>
                      <a:pPr algn="ctr" fontAlgn="ctr"/>
                      <a:r>
                        <a:rPr lang="en-GB" sz="1400" b="0" i="0" u="none" strike="noStrike">
                          <a:solidFill>
                            <a:srgbClr val="000000"/>
                          </a:solidFill>
                          <a:effectLst/>
                          <a:latin typeface="Calibri" panose="020F0502020204030204" pitchFamily="34" charset="0"/>
                        </a:rPr>
                        <a:t>Arcs and Sectors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6928189"/>
                  </a:ext>
                </a:extLst>
              </a:tr>
              <a:tr h="228600">
                <a:tc>
                  <a:txBody>
                    <a:bodyPr/>
                    <a:lstStyle/>
                    <a:p>
                      <a:pPr algn="ctr" fontAlgn="ctr"/>
                      <a:r>
                        <a:rPr lang="en-GB" sz="1400" b="0" i="0" u="none" strike="noStrike">
                          <a:solidFill>
                            <a:srgbClr val="000000"/>
                          </a:solidFill>
                          <a:effectLst/>
                          <a:latin typeface="Calibri" panose="020F0502020204030204" pitchFamily="34" charset="0"/>
                        </a:rPr>
                        <a:t>Statistics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8728620"/>
                  </a:ext>
                </a:extLst>
              </a:tr>
              <a:tr h="228600">
                <a:tc>
                  <a:txBody>
                    <a:bodyPr/>
                    <a:lstStyle/>
                    <a:p>
                      <a:pPr algn="ctr" fontAlgn="ctr"/>
                      <a:r>
                        <a:rPr lang="en-GB" sz="1400" b="0" i="0" u="none" strike="noStrike">
                          <a:solidFill>
                            <a:srgbClr val="000000"/>
                          </a:solidFill>
                          <a:effectLst/>
                          <a:latin typeface="Calibri" panose="020F0502020204030204" pitchFamily="34" charset="0"/>
                        </a:rPr>
                        <a:t>Simultaneous Equations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7535156"/>
                  </a:ext>
                </a:extLst>
              </a:tr>
              <a:tr h="228600">
                <a:tc>
                  <a:txBody>
                    <a:bodyPr/>
                    <a:lstStyle/>
                    <a:p>
                      <a:pPr algn="ctr" fontAlgn="ctr"/>
                      <a:r>
                        <a:rPr lang="en-GB" sz="1400" b="0" i="0" u="none" strike="noStrike">
                          <a:solidFill>
                            <a:srgbClr val="000000"/>
                          </a:solidFill>
                          <a:effectLst/>
                          <a:latin typeface="Calibri" panose="020F0502020204030204" pitchFamily="34" charset="0"/>
                        </a:rPr>
                        <a:t>Pythagoras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9587859"/>
                  </a:ext>
                </a:extLst>
              </a:tr>
              <a:tr h="228600">
                <a:tc>
                  <a:txBody>
                    <a:bodyPr/>
                    <a:lstStyle/>
                    <a:p>
                      <a:pPr algn="ctr" fontAlgn="ctr"/>
                      <a:r>
                        <a:rPr lang="en-GB" sz="1400" b="0" i="0" u="none" strike="noStrike">
                          <a:solidFill>
                            <a:srgbClr val="000000"/>
                          </a:solidFill>
                          <a:effectLst/>
                          <a:latin typeface="Calibri" panose="020F0502020204030204" pitchFamily="34" charset="0"/>
                        </a:rPr>
                        <a:t>Factorising</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2165051"/>
                  </a:ext>
                </a:extLst>
              </a:tr>
              <a:tr h="228600">
                <a:tc>
                  <a:txBody>
                    <a:bodyPr/>
                    <a:lstStyle/>
                    <a:p>
                      <a:pPr algn="ctr" fontAlgn="ctr"/>
                      <a:r>
                        <a:rPr lang="en-GB" sz="1400" b="0" i="0" u="none" strike="noStrike">
                          <a:solidFill>
                            <a:srgbClr val="000000"/>
                          </a:solidFill>
                          <a:effectLst/>
                          <a:latin typeface="Calibri" panose="020F0502020204030204" pitchFamily="34" charset="0"/>
                        </a:rPr>
                        <a:t>Volume</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6259836"/>
                  </a:ext>
                </a:extLst>
              </a:tr>
              <a:tr h="228600">
                <a:tc>
                  <a:txBody>
                    <a:bodyPr/>
                    <a:lstStyle/>
                    <a:p>
                      <a:pPr algn="ctr" fontAlgn="ctr"/>
                      <a:r>
                        <a:rPr lang="en-GB" sz="1400" b="0" i="0" u="none" strike="noStrike">
                          <a:solidFill>
                            <a:srgbClr val="000000"/>
                          </a:solidFill>
                          <a:effectLst/>
                          <a:latin typeface="Calibri" panose="020F0502020204030204" pitchFamily="34" charset="0"/>
                        </a:rPr>
                        <a:t>Percentages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1339270"/>
                  </a:ext>
                </a:extLst>
              </a:tr>
              <a:tr h="228600">
                <a:tc>
                  <a:txBody>
                    <a:bodyPr/>
                    <a:lstStyle/>
                    <a:p>
                      <a:pPr algn="ctr" fontAlgn="ctr"/>
                      <a:r>
                        <a:rPr lang="en-GB" sz="1400" b="0" i="0" u="none" strike="noStrike">
                          <a:solidFill>
                            <a:srgbClr val="000000"/>
                          </a:solidFill>
                          <a:effectLst/>
                          <a:latin typeface="Calibri" panose="020F0502020204030204" pitchFamily="34" charset="0"/>
                        </a:rPr>
                        <a:t>Scientific Notation</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9804170"/>
                  </a:ext>
                </a:extLst>
              </a:tr>
              <a:tr h="228600">
                <a:tc>
                  <a:txBody>
                    <a:bodyPr/>
                    <a:lstStyle/>
                    <a:p>
                      <a:pPr algn="ctr" fontAlgn="ctr"/>
                      <a:r>
                        <a:rPr lang="en-GB" sz="1400" b="0" i="0" u="none" strike="noStrike">
                          <a:solidFill>
                            <a:srgbClr val="000000"/>
                          </a:solidFill>
                          <a:effectLst/>
                          <a:latin typeface="Calibri" panose="020F0502020204030204" pitchFamily="34" charset="0"/>
                        </a:rPr>
                        <a:t>Angles and Circles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3122762"/>
                  </a:ext>
                </a:extLst>
              </a:tr>
              <a:tr h="228600">
                <a:tc>
                  <a:txBody>
                    <a:bodyPr/>
                    <a:lstStyle/>
                    <a:p>
                      <a:pPr algn="ctr" fontAlgn="ctr"/>
                      <a:r>
                        <a:rPr lang="en-GB" sz="1400" b="0" i="0" u="none" strike="noStrike">
                          <a:solidFill>
                            <a:srgbClr val="000000"/>
                          </a:solidFill>
                          <a:effectLst/>
                          <a:latin typeface="Calibri" panose="020F0502020204030204" pitchFamily="34" charset="0"/>
                        </a:rPr>
                        <a:t>Fractions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9174278"/>
                  </a:ext>
                </a:extLst>
              </a:tr>
              <a:tr h="228600">
                <a:tc>
                  <a:txBody>
                    <a:bodyPr/>
                    <a:lstStyle/>
                    <a:p>
                      <a:pPr algn="ctr" fontAlgn="ctr"/>
                      <a:r>
                        <a:rPr lang="en-GB" sz="1400" b="0" i="0" u="none" strike="noStrike">
                          <a:solidFill>
                            <a:srgbClr val="000000"/>
                          </a:solidFill>
                          <a:effectLst/>
                          <a:latin typeface="Calibri" panose="020F0502020204030204" pitchFamily="34" charset="0"/>
                        </a:rPr>
                        <a:t>Straight Line</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5431790"/>
                  </a:ext>
                </a:extLst>
              </a:tr>
              <a:tr h="228600">
                <a:tc>
                  <a:txBody>
                    <a:bodyPr/>
                    <a:lstStyle/>
                    <a:p>
                      <a:pPr algn="ctr" fontAlgn="ctr"/>
                      <a:r>
                        <a:rPr lang="en-GB" sz="1400" b="0" i="0" u="none" strike="noStrike">
                          <a:solidFill>
                            <a:srgbClr val="000000"/>
                          </a:solidFill>
                          <a:effectLst/>
                          <a:latin typeface="Calibri" panose="020F0502020204030204" pitchFamily="34" charset="0"/>
                        </a:rPr>
                        <a:t>Similarity</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5142841"/>
                  </a:ext>
                </a:extLst>
              </a:tr>
              <a:tr h="228600">
                <a:tc>
                  <a:txBody>
                    <a:bodyPr/>
                    <a:lstStyle/>
                    <a:p>
                      <a:pPr algn="ctr" fontAlgn="ctr"/>
                      <a:r>
                        <a:rPr lang="en-GB" sz="1400" b="0" i="0" u="none" strike="noStrike" dirty="0">
                          <a:solidFill>
                            <a:srgbClr val="000000"/>
                          </a:solidFill>
                          <a:effectLst/>
                          <a:latin typeface="Calibri" panose="020F0502020204030204" pitchFamily="34" charset="0"/>
                        </a:rPr>
                        <a:t>Algebraic Fractions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1887132"/>
                  </a:ext>
                </a:extLst>
              </a:tr>
              <a:tr h="228600">
                <a:tc>
                  <a:txBody>
                    <a:bodyPr/>
                    <a:lstStyle/>
                    <a:p>
                      <a:pPr algn="ctr" fontAlgn="ctr"/>
                      <a:r>
                        <a:rPr lang="en-GB" sz="1400" b="0" i="0" u="none" strike="noStrike" dirty="0" smtClean="0">
                          <a:solidFill>
                            <a:srgbClr val="000000"/>
                          </a:solidFill>
                          <a:effectLst/>
                          <a:latin typeface="Calibri" panose="020F0502020204030204" pitchFamily="34" charset="0"/>
                        </a:rPr>
                        <a:t>Changing the subject</a:t>
                      </a:r>
                      <a:endParaRPr lang="en-GB" sz="1400" b="0" i="0" u="none" strike="noStrike" dirty="0">
                        <a:solidFill>
                          <a:srgbClr val="000000"/>
                        </a:solidFill>
                        <a:effectLst/>
                        <a:latin typeface="Calibri" panose="020F0502020204030204" pitchFamily="34" charset="0"/>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6400058"/>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59474453"/>
              </p:ext>
            </p:extLst>
          </p:nvPr>
        </p:nvGraphicFramePr>
        <p:xfrm>
          <a:off x="5962416" y="2041077"/>
          <a:ext cx="3035300" cy="3722370"/>
        </p:xfrm>
        <a:graphic>
          <a:graphicData uri="http://schemas.openxmlformats.org/drawingml/2006/table">
            <a:tbl>
              <a:tblPr/>
              <a:tblGrid>
                <a:gridCol w="3035300">
                  <a:extLst>
                    <a:ext uri="{9D8B030D-6E8A-4147-A177-3AD203B41FA5}">
                      <a16:colId xmlns:a16="http://schemas.microsoft.com/office/drawing/2014/main" val="466051315"/>
                    </a:ext>
                  </a:extLst>
                </a:gridCol>
              </a:tblGrid>
              <a:tr h="238125">
                <a:tc>
                  <a:txBody>
                    <a:bodyPr/>
                    <a:lstStyle/>
                    <a:p>
                      <a:pPr algn="ctr" fontAlgn="ctr"/>
                      <a:r>
                        <a:rPr lang="en-GB" sz="1400" b="1" i="0" u="none" strike="noStrike" dirty="0">
                          <a:solidFill>
                            <a:srgbClr val="000000"/>
                          </a:solidFill>
                          <a:effectLst/>
                          <a:latin typeface="Calibri" panose="020F0502020204030204" pitchFamily="34" charset="0"/>
                        </a:rPr>
                        <a:t>N5 Numeracy Assessment</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914185068"/>
                  </a:ext>
                </a:extLst>
              </a:tr>
              <a:tr h="238125">
                <a:tc>
                  <a:txBody>
                    <a:bodyPr/>
                    <a:lstStyle/>
                    <a:p>
                      <a:pPr algn="ctr" fontAlgn="ctr"/>
                      <a:r>
                        <a:rPr lang="en-GB" sz="1400" b="0" i="0" u="none" strike="noStrike">
                          <a:solidFill>
                            <a:srgbClr val="000000"/>
                          </a:solidFill>
                          <a:effectLst/>
                          <a:latin typeface="Calibri" panose="020F0502020204030204" pitchFamily="34" charset="0"/>
                        </a:rPr>
                        <a:t>Surds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8185462"/>
                  </a:ext>
                </a:extLst>
              </a:tr>
              <a:tr h="238125">
                <a:tc>
                  <a:txBody>
                    <a:bodyPr/>
                    <a:lstStyle/>
                    <a:p>
                      <a:pPr algn="ctr" fontAlgn="ctr"/>
                      <a:r>
                        <a:rPr lang="en-GB" sz="1400" b="0" i="0" u="none" strike="noStrike" dirty="0">
                          <a:solidFill>
                            <a:srgbClr val="000000"/>
                          </a:solidFill>
                          <a:effectLst/>
                          <a:latin typeface="Calibri" panose="020F0502020204030204" pitchFamily="34" charset="0"/>
                        </a:rPr>
                        <a:t>Indices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3059717"/>
                  </a:ext>
                </a:extLst>
              </a:tr>
              <a:tr h="238125">
                <a:tc>
                  <a:txBody>
                    <a:bodyPr/>
                    <a:lstStyle/>
                    <a:p>
                      <a:pPr algn="ctr" fontAlgn="ctr"/>
                      <a:r>
                        <a:rPr lang="en-GB" sz="1400" b="0" i="0" u="none" strike="noStrike">
                          <a:solidFill>
                            <a:srgbClr val="000000"/>
                          </a:solidFill>
                          <a:effectLst/>
                          <a:latin typeface="Calibri" panose="020F0502020204030204" pitchFamily="34" charset="0"/>
                        </a:rPr>
                        <a:t>Vectors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7924414"/>
                  </a:ext>
                </a:extLst>
              </a:tr>
              <a:tr h="238125">
                <a:tc>
                  <a:txBody>
                    <a:bodyPr/>
                    <a:lstStyle/>
                    <a:p>
                      <a:pPr algn="ctr" fontAlgn="ctr"/>
                      <a:r>
                        <a:rPr lang="en-GB" sz="1400" b="0" i="0" u="none" strike="noStrike">
                          <a:solidFill>
                            <a:srgbClr val="000000"/>
                          </a:solidFill>
                          <a:effectLst/>
                          <a:latin typeface="Calibri" panose="020F0502020204030204" pitchFamily="34" charset="0"/>
                        </a:rPr>
                        <a:t>Equations &amp; Inequations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3433526"/>
                  </a:ext>
                </a:extLst>
              </a:tr>
              <a:tr h="238125">
                <a:tc>
                  <a:txBody>
                    <a:bodyPr/>
                    <a:lstStyle/>
                    <a:p>
                      <a:pPr algn="ctr" fontAlgn="ctr"/>
                      <a:r>
                        <a:rPr lang="en-GB" sz="1400" b="1" i="0" u="none" strike="noStrike" dirty="0">
                          <a:solidFill>
                            <a:srgbClr val="000000"/>
                          </a:solidFill>
                          <a:effectLst/>
                          <a:latin typeface="Calibri" panose="020F0502020204030204" pitchFamily="34" charset="0"/>
                        </a:rPr>
                        <a:t>September Assessment </a:t>
                      </a:r>
                      <a:r>
                        <a:rPr lang="en-GB" sz="1400" b="1" i="0" u="none" strike="noStrike" dirty="0" smtClean="0">
                          <a:solidFill>
                            <a:srgbClr val="000000"/>
                          </a:solidFill>
                          <a:effectLst/>
                          <a:latin typeface="Calibri" panose="020F0502020204030204" pitchFamily="34" charset="0"/>
                        </a:rPr>
                        <a:t>(non-calculator) - </a:t>
                      </a:r>
                      <a:r>
                        <a:rPr lang="en-GB" sz="1400" b="1" i="0" u="none" strike="noStrike" dirty="0">
                          <a:solidFill>
                            <a:srgbClr val="000000"/>
                          </a:solidFill>
                          <a:effectLst/>
                          <a:latin typeface="Calibri" panose="020F0502020204030204" pitchFamily="34" charset="0"/>
                        </a:rPr>
                        <a:t>w/b 28th September</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997587095"/>
                  </a:ext>
                </a:extLst>
              </a:tr>
              <a:tr h="238125">
                <a:tc>
                  <a:txBody>
                    <a:bodyPr/>
                    <a:lstStyle/>
                    <a:p>
                      <a:pPr algn="ctr" fontAlgn="ctr"/>
                      <a:r>
                        <a:rPr lang="en-GB" sz="1400" b="0" i="0" u="none" strike="noStrike" dirty="0">
                          <a:solidFill>
                            <a:srgbClr val="000000"/>
                          </a:solidFill>
                          <a:effectLst/>
                          <a:latin typeface="Calibri" panose="020F0502020204030204" pitchFamily="34" charset="0"/>
                        </a:rPr>
                        <a:t>Further </a:t>
                      </a:r>
                      <a:r>
                        <a:rPr lang="en-GB" sz="1400" b="0" i="0" u="none" strike="noStrike" dirty="0" smtClean="0">
                          <a:solidFill>
                            <a:srgbClr val="000000"/>
                          </a:solidFill>
                          <a:effectLst/>
                          <a:latin typeface="Calibri" panose="020F0502020204030204" pitchFamily="34" charset="0"/>
                        </a:rPr>
                        <a:t>Trigonometry</a:t>
                      </a:r>
                      <a:endParaRPr lang="en-GB" sz="1400" b="0" i="0" u="none" strike="noStrike" dirty="0">
                        <a:solidFill>
                          <a:srgbClr val="000000"/>
                        </a:solidFill>
                        <a:effectLst/>
                        <a:latin typeface="Calibri" panose="020F0502020204030204" pitchFamily="34" charset="0"/>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0722662"/>
                  </a:ext>
                </a:extLst>
              </a:tr>
              <a:tr h="238125">
                <a:tc>
                  <a:txBody>
                    <a:bodyPr/>
                    <a:lstStyle/>
                    <a:p>
                      <a:pPr algn="ctr" fontAlgn="ctr"/>
                      <a:r>
                        <a:rPr lang="en-GB" sz="1400" b="0" i="0" u="none" strike="noStrike" dirty="0" smtClean="0">
                          <a:solidFill>
                            <a:srgbClr val="000000"/>
                          </a:solidFill>
                          <a:effectLst/>
                          <a:latin typeface="Calibri" panose="020F0502020204030204" pitchFamily="34" charset="0"/>
                        </a:rPr>
                        <a:t>Trigonometric </a:t>
                      </a:r>
                      <a:r>
                        <a:rPr lang="en-GB" sz="1400" b="0" i="0" u="none" strike="noStrike" dirty="0">
                          <a:solidFill>
                            <a:srgbClr val="000000"/>
                          </a:solidFill>
                          <a:effectLst/>
                          <a:latin typeface="Calibri" panose="020F0502020204030204" pitchFamily="34" charset="0"/>
                        </a:rPr>
                        <a:t>Graphs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6706412"/>
                  </a:ext>
                </a:extLst>
              </a:tr>
              <a:tr h="285750">
                <a:tc>
                  <a:txBody>
                    <a:bodyPr/>
                    <a:lstStyle/>
                    <a:p>
                      <a:pPr algn="ctr" fontAlgn="ctr"/>
                      <a:r>
                        <a:rPr lang="en-GB" sz="1400" b="0" i="0" u="none" strike="noStrike">
                          <a:solidFill>
                            <a:srgbClr val="000000"/>
                          </a:solidFill>
                          <a:effectLst/>
                          <a:latin typeface="Calibri" panose="020F0502020204030204" pitchFamily="34" charset="0"/>
                        </a:rPr>
                        <a:t>Quadratics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3122552"/>
                  </a:ext>
                </a:extLst>
              </a:tr>
              <a:tr h="238125">
                <a:tc>
                  <a:txBody>
                    <a:bodyPr/>
                    <a:lstStyle/>
                    <a:p>
                      <a:pPr algn="ctr" fontAlgn="ctr"/>
                      <a:r>
                        <a:rPr lang="en-GB" sz="1400" b="1" i="0" u="none" strike="noStrike" dirty="0">
                          <a:solidFill>
                            <a:srgbClr val="000000"/>
                          </a:solidFill>
                          <a:effectLst/>
                          <a:latin typeface="Calibri" panose="020F0502020204030204" pitchFamily="34" charset="0"/>
                        </a:rPr>
                        <a:t>January Assessment </a:t>
                      </a:r>
                      <a:r>
                        <a:rPr lang="en-GB" sz="1400" b="1" i="0" u="none" strike="noStrike" dirty="0" smtClean="0">
                          <a:solidFill>
                            <a:srgbClr val="000000"/>
                          </a:solidFill>
                          <a:effectLst/>
                          <a:latin typeface="Calibri" panose="020F0502020204030204" pitchFamily="34" charset="0"/>
                        </a:rPr>
                        <a:t>(calculator)</a:t>
                      </a:r>
                      <a:endParaRPr lang="en-GB" sz="1400" b="1" i="0" u="none" strike="noStrike" dirty="0">
                        <a:solidFill>
                          <a:srgbClr val="000000"/>
                        </a:solidFill>
                        <a:effectLst/>
                        <a:latin typeface="Calibri" panose="020F0502020204030204" pitchFamily="34" charset="0"/>
                      </a:endParaRP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535829995"/>
                  </a:ext>
                </a:extLst>
              </a:tr>
              <a:tr h="238125">
                <a:tc>
                  <a:txBody>
                    <a:bodyPr/>
                    <a:lstStyle/>
                    <a:p>
                      <a:pPr algn="ctr" fontAlgn="b"/>
                      <a:r>
                        <a:rPr lang="en-GB" sz="1400" b="0" i="0" u="none" strike="noStrike">
                          <a:solidFill>
                            <a:srgbClr val="000000"/>
                          </a:solidFill>
                          <a:effectLst/>
                          <a:latin typeface="Calibri" panose="020F0502020204030204" pitchFamily="34" charset="0"/>
                        </a:rPr>
                        <a:t>Functional Notation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4736104"/>
                  </a:ext>
                </a:extLst>
              </a:tr>
              <a:tr h="238125">
                <a:tc>
                  <a:txBody>
                    <a:bodyPr/>
                    <a:lstStyle/>
                    <a:p>
                      <a:pPr algn="ctr" fontAlgn="ctr"/>
                      <a:r>
                        <a:rPr lang="en-GB" sz="1400" b="0" i="0" u="none" strike="noStrike" dirty="0" smtClean="0">
                          <a:solidFill>
                            <a:srgbClr val="000000"/>
                          </a:solidFill>
                          <a:effectLst/>
                          <a:latin typeface="Calibri" panose="020F0502020204030204" pitchFamily="34" charset="0"/>
                        </a:rPr>
                        <a:t>Trigonometric</a:t>
                      </a:r>
                      <a:r>
                        <a:rPr lang="en-GB" sz="1400" b="0" i="0" u="none" strike="noStrike" dirty="0" smtClean="0">
                          <a:solidFill>
                            <a:srgbClr val="000000"/>
                          </a:solidFill>
                          <a:effectLst/>
                          <a:latin typeface="Calibri" panose="020F0502020204030204" pitchFamily="34" charset="0"/>
                        </a:rPr>
                        <a:t> </a:t>
                      </a:r>
                      <a:r>
                        <a:rPr lang="en-GB" sz="1400" b="0" i="0" u="none" strike="noStrike" dirty="0">
                          <a:solidFill>
                            <a:srgbClr val="000000"/>
                          </a:solidFill>
                          <a:effectLst/>
                          <a:latin typeface="Calibri" panose="020F0502020204030204" pitchFamily="34" charset="0"/>
                        </a:rPr>
                        <a:t>Identities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4220483"/>
                  </a:ext>
                </a:extLst>
              </a:tr>
              <a:tr h="238125">
                <a:tc>
                  <a:txBody>
                    <a:bodyPr/>
                    <a:lstStyle/>
                    <a:p>
                      <a:pPr algn="ctr" fontAlgn="ctr"/>
                      <a:r>
                        <a:rPr lang="en-GB" sz="1400" b="0" i="0" u="none" strike="noStrike" dirty="0" smtClean="0">
                          <a:solidFill>
                            <a:srgbClr val="000000"/>
                          </a:solidFill>
                          <a:effectLst/>
                          <a:latin typeface="Calibri" panose="020F0502020204030204" pitchFamily="34" charset="0"/>
                        </a:rPr>
                        <a:t>Trigonometric</a:t>
                      </a:r>
                      <a:r>
                        <a:rPr lang="en-GB" sz="1400" b="0" i="0" u="none" strike="noStrike" dirty="0" smtClean="0">
                          <a:solidFill>
                            <a:srgbClr val="000000"/>
                          </a:solidFill>
                          <a:effectLst/>
                          <a:latin typeface="Calibri" panose="020F0502020204030204" pitchFamily="34" charset="0"/>
                        </a:rPr>
                        <a:t> </a:t>
                      </a:r>
                      <a:r>
                        <a:rPr lang="en-GB" sz="1400" b="0" i="0" u="none" strike="noStrike" dirty="0">
                          <a:solidFill>
                            <a:srgbClr val="000000"/>
                          </a:solidFill>
                          <a:effectLst/>
                          <a:latin typeface="Calibri" panose="020F0502020204030204" pitchFamily="34" charset="0"/>
                        </a:rPr>
                        <a:t>Equations</a:t>
                      </a:r>
                    </a:p>
                  </a:txBody>
                  <a:tcPr marL="9525" marR="9525" marT="9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9093783"/>
                  </a:ext>
                </a:extLst>
              </a:tr>
            </a:tbl>
          </a:graphicData>
        </a:graphic>
      </p:graphicFrame>
    </p:spTree>
    <p:extLst>
      <p:ext uri="{BB962C8B-B14F-4D97-AF65-F5344CB8AC3E}">
        <p14:creationId xmlns:p14="http://schemas.microsoft.com/office/powerpoint/2010/main" val="3751541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B59205E-D4A5-598C-0FA2-B2145980E041}"/>
              </a:ext>
            </a:extLst>
          </p:cNvPr>
          <p:cNvSpPr txBox="1">
            <a:spLocks/>
          </p:cNvSpPr>
          <p:nvPr/>
        </p:nvSpPr>
        <p:spPr>
          <a:xfrm>
            <a:off x="1162607" y="213118"/>
            <a:ext cx="9144000"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8800" b="1" u="sng" dirty="0" smtClean="0">
                <a:solidFill>
                  <a:srgbClr val="5F8741"/>
                </a:solidFill>
                <a:latin typeface="+mj-lt"/>
              </a:rPr>
              <a:t>QS Exam 2027</a:t>
            </a:r>
            <a:endParaRPr lang="en-GB" sz="8800" b="1" u="sng" dirty="0">
              <a:solidFill>
                <a:srgbClr val="5F8741"/>
              </a:solidFill>
              <a:latin typeface="+mj-lt"/>
            </a:endParaRPr>
          </a:p>
        </p:txBody>
      </p:sp>
      <p:pic>
        <p:nvPicPr>
          <p:cNvPr id="4100" name="Picture 4">
            <a:extLst>
              <a:ext uri="{FF2B5EF4-FFF2-40B4-BE49-F238E27FC236}">
                <a16:creationId xmlns:a16="http://schemas.microsoft.com/office/drawing/2014/main" id="{C538A353-932C-F106-566E-DEDDE728CE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635" y="1750168"/>
            <a:ext cx="1657350" cy="1147868"/>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E6C2F565-B7DD-9C74-E485-CBBD9C93A15A}"/>
              </a:ext>
            </a:extLst>
          </p:cNvPr>
          <p:cNvSpPr txBox="1">
            <a:spLocks/>
          </p:cNvSpPr>
          <p:nvPr/>
        </p:nvSpPr>
        <p:spPr>
          <a:xfrm>
            <a:off x="1162606" y="5054042"/>
            <a:ext cx="9810193"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b="1" dirty="0" smtClean="0">
                <a:latin typeface="+mj-lt"/>
              </a:rPr>
              <a:t>All results for N5 Maths are 100% exam based. </a:t>
            </a:r>
            <a:endParaRPr lang="en-GB" sz="4000" b="1" dirty="0">
              <a:latin typeface="+mj-lt"/>
            </a:endParaRPr>
          </a:p>
        </p:txBody>
      </p:sp>
      <p:sp>
        <p:nvSpPr>
          <p:cNvPr id="8" name="Subtitle 2">
            <a:extLst>
              <a:ext uri="{FF2B5EF4-FFF2-40B4-BE49-F238E27FC236}">
                <a16:creationId xmlns:a16="http://schemas.microsoft.com/office/drawing/2014/main" id="{74135017-9114-889A-5B62-611B4BF56ABE}"/>
              </a:ext>
            </a:extLst>
          </p:cNvPr>
          <p:cNvSpPr txBox="1">
            <a:spLocks/>
          </p:cNvSpPr>
          <p:nvPr/>
        </p:nvSpPr>
        <p:spPr>
          <a:xfrm>
            <a:off x="1290001" y="3212007"/>
            <a:ext cx="10780399" cy="1342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dirty="0" smtClean="0">
                <a:solidFill>
                  <a:schemeClr val="accent6">
                    <a:lumMod val="75000"/>
                  </a:schemeClr>
                </a:solidFill>
              </a:rPr>
              <a:t>9.00 – 10.00: Paper </a:t>
            </a:r>
            <a:r>
              <a:rPr lang="en-GB" sz="3600" dirty="0" smtClean="0">
                <a:solidFill>
                  <a:schemeClr val="accent6">
                    <a:lumMod val="75000"/>
                  </a:schemeClr>
                </a:solidFill>
              </a:rPr>
              <a:t>1 </a:t>
            </a:r>
            <a:r>
              <a:rPr lang="en-GB" sz="3600" dirty="0" smtClean="0">
                <a:solidFill>
                  <a:schemeClr val="accent6">
                    <a:lumMod val="75000"/>
                  </a:schemeClr>
                </a:solidFill>
              </a:rPr>
              <a:t>non-calculator (40 </a:t>
            </a:r>
            <a:r>
              <a:rPr lang="en-GB" sz="3600" dirty="0" smtClean="0">
                <a:solidFill>
                  <a:schemeClr val="accent6">
                    <a:lumMod val="75000"/>
                  </a:schemeClr>
                </a:solidFill>
              </a:rPr>
              <a:t>marks) </a:t>
            </a:r>
          </a:p>
          <a:p>
            <a:r>
              <a:rPr lang="en-GB" sz="3600" dirty="0" smtClean="0">
                <a:solidFill>
                  <a:schemeClr val="accent6">
                    <a:lumMod val="75000"/>
                  </a:schemeClr>
                </a:solidFill>
              </a:rPr>
              <a:t>10.30 – 12.00: Paper </a:t>
            </a:r>
            <a:r>
              <a:rPr lang="en-GB" sz="3600" dirty="0" smtClean="0">
                <a:solidFill>
                  <a:schemeClr val="accent6">
                    <a:lumMod val="75000"/>
                  </a:schemeClr>
                </a:solidFill>
              </a:rPr>
              <a:t>2 </a:t>
            </a:r>
            <a:r>
              <a:rPr lang="en-GB" sz="3600" dirty="0" smtClean="0">
                <a:solidFill>
                  <a:schemeClr val="accent6">
                    <a:lumMod val="75000"/>
                  </a:schemeClr>
                </a:solidFill>
              </a:rPr>
              <a:t>calculator (50 </a:t>
            </a:r>
            <a:r>
              <a:rPr lang="en-GB" sz="3600" dirty="0" smtClean="0">
                <a:solidFill>
                  <a:schemeClr val="accent6">
                    <a:lumMod val="75000"/>
                  </a:schemeClr>
                </a:solidFill>
              </a:rPr>
              <a:t>marks)</a:t>
            </a:r>
            <a:endParaRPr lang="en-GB" sz="3600" dirty="0">
              <a:solidFill>
                <a:schemeClr val="accent6">
                  <a:lumMod val="75000"/>
                </a:schemeClr>
              </a:solidFill>
            </a:endParaRPr>
          </a:p>
        </p:txBody>
      </p:sp>
      <p:sp>
        <p:nvSpPr>
          <p:cNvPr id="9" name="Subtitle 2">
            <a:extLst>
              <a:ext uri="{FF2B5EF4-FFF2-40B4-BE49-F238E27FC236}">
                <a16:creationId xmlns:a16="http://schemas.microsoft.com/office/drawing/2014/main" id="{E6C2F565-B7DD-9C74-E485-CBBD9C93A15A}"/>
              </a:ext>
            </a:extLst>
          </p:cNvPr>
          <p:cNvSpPr txBox="1">
            <a:spLocks/>
          </p:cNvSpPr>
          <p:nvPr/>
        </p:nvSpPr>
        <p:spPr>
          <a:xfrm>
            <a:off x="2662656" y="2200691"/>
            <a:ext cx="7210315"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400" b="1" dirty="0" smtClean="0">
                <a:latin typeface="+mj-lt"/>
              </a:rPr>
              <a:t>Monday 17</a:t>
            </a:r>
            <a:r>
              <a:rPr lang="en-GB" sz="4400" b="1" baseline="30000" dirty="0" smtClean="0">
                <a:latin typeface="+mj-lt"/>
              </a:rPr>
              <a:t>th</a:t>
            </a:r>
            <a:r>
              <a:rPr lang="en-GB" sz="4400" b="1" dirty="0" smtClean="0">
                <a:latin typeface="+mj-lt"/>
              </a:rPr>
              <a:t> May 2027</a:t>
            </a:r>
            <a:endParaRPr lang="en-GB" sz="4400" b="1" dirty="0">
              <a:latin typeface="+mj-lt"/>
            </a:endParaRPr>
          </a:p>
        </p:txBody>
      </p:sp>
    </p:spTree>
    <p:extLst>
      <p:ext uri="{BB962C8B-B14F-4D97-AF65-F5344CB8AC3E}">
        <p14:creationId xmlns:p14="http://schemas.microsoft.com/office/powerpoint/2010/main" val="1949232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B59205E-D4A5-598C-0FA2-B2145980E041}"/>
              </a:ext>
            </a:extLst>
          </p:cNvPr>
          <p:cNvSpPr txBox="1">
            <a:spLocks/>
          </p:cNvSpPr>
          <p:nvPr/>
        </p:nvSpPr>
        <p:spPr>
          <a:xfrm>
            <a:off x="2617900" y="93280"/>
            <a:ext cx="9144000"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800" b="1" u="sng" dirty="0" smtClean="0">
                <a:solidFill>
                  <a:srgbClr val="5F8741"/>
                </a:solidFill>
                <a:latin typeface="+mj-lt"/>
              </a:rPr>
              <a:t>Key Resources</a:t>
            </a:r>
            <a:endParaRPr lang="en-GB" sz="8800" b="1" u="sng" dirty="0">
              <a:solidFill>
                <a:srgbClr val="5F8741"/>
              </a:solidFill>
              <a:latin typeface="+mj-lt"/>
            </a:endParaRPr>
          </a:p>
        </p:txBody>
      </p:sp>
      <p:sp>
        <p:nvSpPr>
          <p:cNvPr id="13" name="Subtitle 2">
            <a:extLst>
              <a:ext uri="{FF2B5EF4-FFF2-40B4-BE49-F238E27FC236}">
                <a16:creationId xmlns:a16="http://schemas.microsoft.com/office/drawing/2014/main" id="{80831881-C51C-5C1F-C24F-9C27715E57D6}"/>
              </a:ext>
            </a:extLst>
          </p:cNvPr>
          <p:cNvSpPr txBox="1">
            <a:spLocks/>
          </p:cNvSpPr>
          <p:nvPr/>
        </p:nvSpPr>
        <p:spPr>
          <a:xfrm>
            <a:off x="707634" y="1595991"/>
            <a:ext cx="10600144"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Notes jotter and </a:t>
            </a:r>
            <a:r>
              <a:rPr lang="en-GB" sz="3600" b="1" dirty="0" smtClean="0">
                <a:latin typeface="+mj-lt"/>
              </a:rPr>
              <a:t>Teams – regular revision of key topics.</a:t>
            </a:r>
            <a:endParaRPr lang="en-GB" sz="3600" b="1" dirty="0" smtClean="0">
              <a:latin typeface="+mj-lt"/>
            </a:endParaRPr>
          </a:p>
          <a:p>
            <a:endParaRPr lang="en-GB" sz="3600" b="1" dirty="0">
              <a:latin typeface="+mj-lt"/>
            </a:endParaRPr>
          </a:p>
        </p:txBody>
      </p:sp>
      <p:sp>
        <p:nvSpPr>
          <p:cNvPr id="8" name="Subtitle 2">
            <a:extLst>
              <a:ext uri="{FF2B5EF4-FFF2-40B4-BE49-F238E27FC236}">
                <a16:creationId xmlns:a16="http://schemas.microsoft.com/office/drawing/2014/main" id="{80831881-C51C-5C1F-C24F-9C27715E57D6}"/>
              </a:ext>
            </a:extLst>
          </p:cNvPr>
          <p:cNvSpPr txBox="1">
            <a:spLocks/>
          </p:cNvSpPr>
          <p:nvPr/>
        </p:nvSpPr>
        <p:spPr>
          <a:xfrm>
            <a:off x="707633" y="3567143"/>
            <a:ext cx="10513741" cy="6812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Free </a:t>
            </a:r>
            <a:r>
              <a:rPr lang="en-GB" sz="3600" b="1" dirty="0" smtClean="0">
                <a:latin typeface="+mj-lt"/>
              </a:rPr>
              <a:t>N5 </a:t>
            </a:r>
            <a:r>
              <a:rPr lang="en-GB" sz="3600" b="1" dirty="0" smtClean="0">
                <a:latin typeface="+mj-lt"/>
              </a:rPr>
              <a:t>Maths website (specifically sections </a:t>
            </a:r>
            <a:r>
              <a:rPr lang="en-GB" sz="3600" b="1" dirty="0" smtClean="0">
                <a:latin typeface="+mj-lt"/>
              </a:rPr>
              <a:t>2-5).</a:t>
            </a:r>
            <a:endParaRPr lang="en-GB" sz="3600" b="1" dirty="0" smtClean="0">
              <a:latin typeface="+mj-lt"/>
            </a:endParaRPr>
          </a:p>
          <a:p>
            <a:endParaRPr lang="en-GB" sz="3600" b="1" dirty="0">
              <a:latin typeface="+mj-lt"/>
            </a:endParaRPr>
          </a:p>
        </p:txBody>
      </p:sp>
      <p:pic>
        <p:nvPicPr>
          <p:cNvPr id="1026" name="Picture 2" descr="https://encrypted-tbn0.gstatic.com/images?q=tbn:ANd9GcTCmUXJT59S6mmSG1PnucoCqyptBDwe9G5Gxb1bqLThUmptZya5kEOjUh-VgB8:https://png.pngtree.com/png-vector/20190726/ourmid/pngtree-linear-education-information-png-image_1635086.jpg&amp;s"/>
          <p:cNvPicPr>
            <a:picLocks noChangeAspect="1" noChangeArrowheads="1"/>
          </p:cNvPicPr>
          <p:nvPr/>
        </p:nvPicPr>
        <p:blipFill>
          <a:blip r:embed="rId2">
            <a:clrChange>
              <a:clrFrom>
                <a:srgbClr val="EDEDED"/>
              </a:clrFrom>
              <a:clrTo>
                <a:srgbClr val="EDEDED">
                  <a:alpha val="0"/>
                </a:srgbClr>
              </a:clrTo>
            </a:clrChange>
            <a:extLst>
              <a:ext uri="{28A0092B-C50C-407E-A947-70E740481C1C}">
                <a14:useLocalDpi xmlns:a14="http://schemas.microsoft.com/office/drawing/2010/main" val="0"/>
              </a:ext>
            </a:extLst>
          </a:blip>
          <a:srcRect/>
          <a:stretch>
            <a:fillRect/>
          </a:stretch>
        </p:blipFill>
        <p:spPr bwMode="auto">
          <a:xfrm>
            <a:off x="10460027" y="84721"/>
            <a:ext cx="1522694" cy="1522695"/>
          </a:xfrm>
          <a:prstGeom prst="rect">
            <a:avLst/>
          </a:prstGeom>
          <a:noFill/>
          <a:extLst>
            <a:ext uri="{909E8E84-426E-40DD-AFC4-6F175D3DCCD1}">
              <a14:hiddenFill xmlns:a14="http://schemas.microsoft.com/office/drawing/2010/main">
                <a:solidFill>
                  <a:srgbClr val="FFFFFF"/>
                </a:solidFill>
              </a14:hiddenFill>
            </a:ext>
          </a:extLst>
        </p:spPr>
      </p:pic>
      <p:sp>
        <p:nvSpPr>
          <p:cNvPr id="12" name="Subtitle 2">
            <a:extLst>
              <a:ext uri="{FF2B5EF4-FFF2-40B4-BE49-F238E27FC236}">
                <a16:creationId xmlns:a16="http://schemas.microsoft.com/office/drawing/2014/main" id="{80831881-C51C-5C1F-C24F-9C27715E57D6}"/>
              </a:ext>
            </a:extLst>
          </p:cNvPr>
          <p:cNvSpPr txBox="1">
            <a:spLocks/>
          </p:cNvSpPr>
          <p:nvPr/>
        </p:nvSpPr>
        <p:spPr>
          <a:xfrm>
            <a:off x="707634" y="2222596"/>
            <a:ext cx="11378742" cy="6018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Post assessment </a:t>
            </a:r>
            <a:r>
              <a:rPr lang="en-GB" sz="3600" b="1" dirty="0" smtClean="0">
                <a:latin typeface="+mj-lt"/>
              </a:rPr>
              <a:t>forms – strengths &amp; areas for development.</a:t>
            </a:r>
            <a:endParaRPr lang="en-GB" sz="3600" b="1" dirty="0" smtClean="0">
              <a:latin typeface="+mj-lt"/>
            </a:endParaRPr>
          </a:p>
          <a:p>
            <a:endParaRPr lang="en-GB" sz="3600" b="1" dirty="0">
              <a:latin typeface="+mj-lt"/>
            </a:endParaRPr>
          </a:p>
        </p:txBody>
      </p:sp>
      <p:sp>
        <p:nvSpPr>
          <p:cNvPr id="2" name="Rectangle 1"/>
          <p:cNvSpPr/>
          <p:nvPr/>
        </p:nvSpPr>
        <p:spPr>
          <a:xfrm>
            <a:off x="1000935" y="4147388"/>
            <a:ext cx="8778365" cy="523220"/>
          </a:xfrm>
          <a:prstGeom prst="rect">
            <a:avLst/>
          </a:prstGeom>
        </p:spPr>
        <p:txBody>
          <a:bodyPr wrap="none">
            <a:spAutoFit/>
          </a:bodyPr>
          <a:lstStyle/>
          <a:p>
            <a:r>
              <a:rPr lang="en-GB" sz="2800" dirty="0">
                <a:solidFill>
                  <a:schemeClr val="accent6">
                    <a:lumMod val="75000"/>
                  </a:schemeClr>
                </a:solidFill>
              </a:rPr>
              <a:t>https://www.national5maths.co.uk/free-national-5-maths/</a:t>
            </a:r>
            <a:endParaRPr lang="en-GB" sz="2800" dirty="0">
              <a:solidFill>
                <a:schemeClr val="accent6">
                  <a:lumMod val="75000"/>
                </a:schemeClr>
              </a:solidFill>
            </a:endParaRPr>
          </a:p>
        </p:txBody>
      </p:sp>
      <p:sp>
        <p:nvSpPr>
          <p:cNvPr id="9" name="Subtitle 2">
            <a:extLst>
              <a:ext uri="{FF2B5EF4-FFF2-40B4-BE49-F238E27FC236}">
                <a16:creationId xmlns:a16="http://schemas.microsoft.com/office/drawing/2014/main" id="{80831881-C51C-5C1F-C24F-9C27715E57D6}"/>
              </a:ext>
            </a:extLst>
          </p:cNvPr>
          <p:cNvSpPr txBox="1">
            <a:spLocks/>
          </p:cNvSpPr>
          <p:nvPr/>
        </p:nvSpPr>
        <p:spPr>
          <a:xfrm>
            <a:off x="707634" y="2896608"/>
            <a:ext cx="10141716" cy="57913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Zeta electronic textbook </a:t>
            </a:r>
            <a:r>
              <a:rPr lang="en-GB" sz="3600" b="1" dirty="0" smtClean="0">
                <a:latin typeface="+mj-lt"/>
              </a:rPr>
              <a:t>(password Lnzac).</a:t>
            </a:r>
            <a:endParaRPr lang="en-GB" sz="3600" b="1" dirty="0" smtClean="0">
              <a:latin typeface="+mj-lt"/>
            </a:endParaRPr>
          </a:p>
          <a:p>
            <a:endParaRPr lang="en-GB" sz="3600" b="1" dirty="0">
              <a:latin typeface="+mj-lt"/>
            </a:endParaRPr>
          </a:p>
        </p:txBody>
      </p:sp>
      <p:sp>
        <p:nvSpPr>
          <p:cNvPr id="3" name="Rectangle 2"/>
          <p:cNvSpPr/>
          <p:nvPr/>
        </p:nvSpPr>
        <p:spPr>
          <a:xfrm>
            <a:off x="1000935" y="5298847"/>
            <a:ext cx="6626750" cy="584775"/>
          </a:xfrm>
          <a:prstGeom prst="rect">
            <a:avLst/>
          </a:prstGeom>
        </p:spPr>
        <p:txBody>
          <a:bodyPr wrap="none">
            <a:spAutoFit/>
          </a:bodyPr>
          <a:lstStyle/>
          <a:p>
            <a:r>
              <a:rPr lang="en-GB" sz="3200" dirty="0">
                <a:solidFill>
                  <a:schemeClr val="accent6">
                    <a:lumMod val="75000"/>
                  </a:schemeClr>
                </a:solidFill>
              </a:rPr>
              <a:t>https://</a:t>
            </a:r>
            <a:r>
              <a:rPr lang="en-GB" sz="3200" dirty="0" smtClean="0">
                <a:solidFill>
                  <a:schemeClr val="accent6">
                    <a:lumMod val="75000"/>
                  </a:schemeClr>
                </a:solidFill>
              </a:rPr>
              <a:t>achieve.hashtag-learning.co.uk</a:t>
            </a:r>
            <a:endParaRPr lang="en-GB" sz="3200" dirty="0">
              <a:solidFill>
                <a:schemeClr val="accent6">
                  <a:lumMod val="75000"/>
                </a:schemeClr>
              </a:solidFill>
            </a:endParaRPr>
          </a:p>
        </p:txBody>
      </p:sp>
      <p:sp>
        <p:nvSpPr>
          <p:cNvPr id="11" name="Subtitle 2">
            <a:extLst>
              <a:ext uri="{FF2B5EF4-FFF2-40B4-BE49-F238E27FC236}">
                <a16:creationId xmlns:a16="http://schemas.microsoft.com/office/drawing/2014/main" id="{80831881-C51C-5C1F-C24F-9C27715E57D6}"/>
              </a:ext>
            </a:extLst>
          </p:cNvPr>
          <p:cNvSpPr txBox="1">
            <a:spLocks/>
          </p:cNvSpPr>
          <p:nvPr/>
        </p:nvSpPr>
        <p:spPr>
          <a:xfrm>
            <a:off x="707634" y="4876665"/>
            <a:ext cx="10141716" cy="6965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Achieve Learning </a:t>
            </a:r>
            <a:r>
              <a:rPr lang="en-GB" sz="3600" b="1" dirty="0" smtClean="0">
                <a:latin typeface="+mj-lt"/>
              </a:rPr>
              <a:t>website.</a:t>
            </a:r>
            <a:endParaRPr lang="en-GB" sz="3600" b="1" dirty="0" smtClean="0">
              <a:latin typeface="+mj-lt"/>
            </a:endParaRPr>
          </a:p>
          <a:p>
            <a:endParaRPr lang="en-GB" sz="3600" b="1" dirty="0">
              <a:latin typeface="+mj-lt"/>
            </a:endParaRPr>
          </a:p>
        </p:txBody>
      </p:sp>
      <p:sp>
        <p:nvSpPr>
          <p:cNvPr id="14" name="Subtitle 2">
            <a:extLst>
              <a:ext uri="{FF2B5EF4-FFF2-40B4-BE49-F238E27FC236}">
                <a16:creationId xmlns:a16="http://schemas.microsoft.com/office/drawing/2014/main" id="{80831881-C51C-5C1F-C24F-9C27715E57D6}"/>
              </a:ext>
            </a:extLst>
          </p:cNvPr>
          <p:cNvSpPr txBox="1">
            <a:spLocks/>
          </p:cNvSpPr>
          <p:nvPr/>
        </p:nvSpPr>
        <p:spPr>
          <a:xfrm>
            <a:off x="707634" y="6049811"/>
            <a:ext cx="10141716" cy="6965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Department drop-in </a:t>
            </a:r>
            <a:r>
              <a:rPr lang="en-GB" sz="3600" b="1" dirty="0" smtClean="0">
                <a:latin typeface="+mj-lt"/>
              </a:rPr>
              <a:t>sessions. </a:t>
            </a:r>
            <a:endParaRPr lang="en-GB" sz="3600" b="1" dirty="0" smtClean="0">
              <a:latin typeface="+mj-lt"/>
            </a:endParaRPr>
          </a:p>
          <a:p>
            <a:endParaRPr lang="en-GB" sz="3600" b="1" dirty="0">
              <a:latin typeface="+mj-lt"/>
            </a:endParaRPr>
          </a:p>
        </p:txBody>
      </p:sp>
    </p:spTree>
    <p:extLst>
      <p:ext uri="{BB962C8B-B14F-4D97-AF65-F5344CB8AC3E}">
        <p14:creationId xmlns:p14="http://schemas.microsoft.com/office/powerpoint/2010/main" val="4233445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5745" t="11758" r="11693" b="12038"/>
          <a:stretch/>
        </p:blipFill>
        <p:spPr>
          <a:xfrm>
            <a:off x="372861" y="200526"/>
            <a:ext cx="11141477" cy="6581607"/>
          </a:xfrm>
          <a:prstGeom prst="rect">
            <a:avLst/>
          </a:prstGeom>
        </p:spPr>
      </p:pic>
      <p:sp>
        <p:nvSpPr>
          <p:cNvPr id="5" name="Oval 4"/>
          <p:cNvSpPr/>
          <p:nvPr/>
        </p:nvSpPr>
        <p:spPr>
          <a:xfrm>
            <a:off x="372861" y="4377304"/>
            <a:ext cx="5088946" cy="2059007"/>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69273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B59205E-D4A5-598C-0FA2-B2145980E041}"/>
              </a:ext>
            </a:extLst>
          </p:cNvPr>
          <p:cNvSpPr txBox="1">
            <a:spLocks/>
          </p:cNvSpPr>
          <p:nvPr/>
        </p:nvSpPr>
        <p:spPr>
          <a:xfrm>
            <a:off x="8312716" y="1403879"/>
            <a:ext cx="3299481" cy="1342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smtClean="0">
                <a:solidFill>
                  <a:srgbClr val="5F8741"/>
                </a:solidFill>
                <a:latin typeface="+mj-lt"/>
              </a:rPr>
              <a:t>Particularly good for:</a:t>
            </a:r>
          </a:p>
          <a:p>
            <a:pPr>
              <a:buFont typeface="Wingdings" panose="05000000000000000000" pitchFamily="2" charset="2"/>
              <a:buChar char="ü"/>
            </a:pPr>
            <a:r>
              <a:rPr lang="en-GB" b="1" dirty="0" smtClean="0">
                <a:solidFill>
                  <a:srgbClr val="5F8741"/>
                </a:solidFill>
                <a:latin typeface="+mj-lt"/>
              </a:rPr>
              <a:t>targeting areas for development following assessments</a:t>
            </a:r>
          </a:p>
          <a:p>
            <a:pPr>
              <a:buFont typeface="Wingdings" panose="05000000000000000000" pitchFamily="2" charset="2"/>
              <a:buChar char="ü"/>
            </a:pPr>
            <a:r>
              <a:rPr lang="en-GB" b="1" dirty="0" smtClean="0">
                <a:solidFill>
                  <a:srgbClr val="5F8741"/>
                </a:solidFill>
                <a:latin typeface="+mj-lt"/>
              </a:rPr>
              <a:t>revising throughout the year when the course isn’t complete</a:t>
            </a:r>
            <a:endParaRPr lang="en-GB" b="1" dirty="0">
              <a:solidFill>
                <a:srgbClr val="5F8741"/>
              </a:solidFill>
              <a:latin typeface="+mj-lt"/>
            </a:endParaRPr>
          </a:p>
        </p:txBody>
      </p:sp>
      <p:pic>
        <p:nvPicPr>
          <p:cNvPr id="3" name="Picture 2"/>
          <p:cNvPicPr>
            <a:picLocks noChangeAspect="1"/>
          </p:cNvPicPr>
          <p:nvPr/>
        </p:nvPicPr>
        <p:blipFill>
          <a:blip r:embed="rId2"/>
          <a:stretch>
            <a:fillRect/>
          </a:stretch>
        </p:blipFill>
        <p:spPr>
          <a:xfrm>
            <a:off x="876068" y="125551"/>
            <a:ext cx="6478222" cy="6275249"/>
          </a:xfrm>
          <a:prstGeom prst="rect">
            <a:avLst/>
          </a:prstGeom>
        </p:spPr>
      </p:pic>
    </p:spTree>
    <p:extLst>
      <p:ext uri="{BB962C8B-B14F-4D97-AF65-F5344CB8AC3E}">
        <p14:creationId xmlns:p14="http://schemas.microsoft.com/office/powerpoint/2010/main" val="2290475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B59205E-D4A5-598C-0FA2-B2145980E041}"/>
              </a:ext>
            </a:extLst>
          </p:cNvPr>
          <p:cNvSpPr txBox="1">
            <a:spLocks/>
          </p:cNvSpPr>
          <p:nvPr/>
        </p:nvSpPr>
        <p:spPr>
          <a:xfrm>
            <a:off x="8393278" y="1848937"/>
            <a:ext cx="3299481" cy="1342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smtClean="0">
                <a:solidFill>
                  <a:srgbClr val="5F8741"/>
                </a:solidFill>
                <a:latin typeface="+mj-lt"/>
              </a:rPr>
              <a:t>Particularly good for:</a:t>
            </a:r>
          </a:p>
          <a:p>
            <a:pPr>
              <a:buFont typeface="Wingdings" panose="05000000000000000000" pitchFamily="2" charset="2"/>
              <a:buChar char="ü"/>
            </a:pPr>
            <a:r>
              <a:rPr lang="en-GB" b="1" dirty="0">
                <a:solidFill>
                  <a:srgbClr val="5F8741"/>
                </a:solidFill>
                <a:latin typeface="+mj-lt"/>
              </a:rPr>
              <a:t>r</a:t>
            </a:r>
            <a:r>
              <a:rPr lang="en-GB" b="1" dirty="0" smtClean="0">
                <a:solidFill>
                  <a:srgbClr val="5F8741"/>
                </a:solidFill>
                <a:latin typeface="+mj-lt"/>
              </a:rPr>
              <a:t>epetition of specific skills</a:t>
            </a:r>
          </a:p>
          <a:p>
            <a:pPr>
              <a:buFont typeface="Wingdings" panose="05000000000000000000" pitchFamily="2" charset="2"/>
              <a:buChar char="ü"/>
            </a:pPr>
            <a:r>
              <a:rPr lang="en-GB" b="1" dirty="0">
                <a:solidFill>
                  <a:srgbClr val="5F8741"/>
                </a:solidFill>
                <a:latin typeface="+mj-lt"/>
              </a:rPr>
              <a:t>b</a:t>
            </a:r>
            <a:r>
              <a:rPr lang="en-GB" b="1" dirty="0" smtClean="0">
                <a:solidFill>
                  <a:srgbClr val="5F8741"/>
                </a:solidFill>
                <a:latin typeface="+mj-lt"/>
              </a:rPr>
              <a:t>uilding confidence before tackling past papers</a:t>
            </a:r>
            <a:endParaRPr lang="en-GB" b="1" dirty="0">
              <a:solidFill>
                <a:srgbClr val="5F8741"/>
              </a:solidFill>
              <a:latin typeface="+mj-lt"/>
            </a:endParaRPr>
          </a:p>
        </p:txBody>
      </p:sp>
      <p:pic>
        <p:nvPicPr>
          <p:cNvPr id="2" name="Picture 1"/>
          <p:cNvPicPr>
            <a:picLocks noChangeAspect="1"/>
          </p:cNvPicPr>
          <p:nvPr/>
        </p:nvPicPr>
        <p:blipFill>
          <a:blip r:embed="rId2"/>
          <a:stretch>
            <a:fillRect/>
          </a:stretch>
        </p:blipFill>
        <p:spPr>
          <a:xfrm>
            <a:off x="679239" y="157301"/>
            <a:ext cx="6041156" cy="6200764"/>
          </a:xfrm>
          <a:prstGeom prst="rect">
            <a:avLst/>
          </a:prstGeom>
        </p:spPr>
      </p:pic>
    </p:spTree>
    <p:extLst>
      <p:ext uri="{BB962C8B-B14F-4D97-AF65-F5344CB8AC3E}">
        <p14:creationId xmlns:p14="http://schemas.microsoft.com/office/powerpoint/2010/main" val="2940951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B59205E-D4A5-598C-0FA2-B2145980E041}"/>
              </a:ext>
            </a:extLst>
          </p:cNvPr>
          <p:cNvSpPr txBox="1">
            <a:spLocks/>
          </p:cNvSpPr>
          <p:nvPr/>
        </p:nvSpPr>
        <p:spPr>
          <a:xfrm>
            <a:off x="7754086" y="1067702"/>
            <a:ext cx="3299481" cy="1342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smtClean="0">
                <a:solidFill>
                  <a:srgbClr val="5F8741"/>
                </a:solidFill>
                <a:latin typeface="+mj-lt"/>
              </a:rPr>
              <a:t>Particularly good for:</a:t>
            </a:r>
          </a:p>
          <a:p>
            <a:pPr>
              <a:buFont typeface="Wingdings" panose="05000000000000000000" pitchFamily="2" charset="2"/>
              <a:buChar char="ü"/>
            </a:pPr>
            <a:r>
              <a:rPr lang="en-GB" b="1" dirty="0" smtClean="0">
                <a:solidFill>
                  <a:srgbClr val="5F8741"/>
                </a:solidFill>
                <a:latin typeface="+mj-lt"/>
              </a:rPr>
              <a:t>end of course assessment preparation</a:t>
            </a:r>
          </a:p>
          <a:p>
            <a:pPr>
              <a:buFont typeface="Wingdings" panose="05000000000000000000" pitchFamily="2" charset="2"/>
              <a:buChar char="ü"/>
            </a:pPr>
            <a:r>
              <a:rPr lang="en-GB" b="1" dirty="0" smtClean="0">
                <a:solidFill>
                  <a:srgbClr val="5F8741"/>
                </a:solidFill>
                <a:latin typeface="+mj-lt"/>
              </a:rPr>
              <a:t>SQA marking schemes &amp; marking notes</a:t>
            </a:r>
            <a:endParaRPr lang="en-GB" b="1" dirty="0">
              <a:solidFill>
                <a:srgbClr val="5F8741"/>
              </a:solidFill>
              <a:latin typeface="+mj-lt"/>
            </a:endParaRPr>
          </a:p>
        </p:txBody>
      </p:sp>
      <p:pic>
        <p:nvPicPr>
          <p:cNvPr id="3" name="Picture 2"/>
          <p:cNvPicPr>
            <a:picLocks noChangeAspect="1"/>
          </p:cNvPicPr>
          <p:nvPr/>
        </p:nvPicPr>
        <p:blipFill>
          <a:blip r:embed="rId2"/>
          <a:stretch>
            <a:fillRect/>
          </a:stretch>
        </p:blipFill>
        <p:spPr>
          <a:xfrm>
            <a:off x="463544" y="242926"/>
            <a:ext cx="5506550" cy="6264406"/>
          </a:xfrm>
          <a:prstGeom prst="rect">
            <a:avLst/>
          </a:prstGeom>
        </p:spPr>
      </p:pic>
      <p:sp>
        <p:nvSpPr>
          <p:cNvPr id="5" name="Subtitle 2">
            <a:extLst>
              <a:ext uri="{FF2B5EF4-FFF2-40B4-BE49-F238E27FC236}">
                <a16:creationId xmlns:a16="http://schemas.microsoft.com/office/drawing/2014/main" id="{BB59205E-D4A5-598C-0FA2-B2145980E041}"/>
              </a:ext>
            </a:extLst>
          </p:cNvPr>
          <p:cNvSpPr txBox="1">
            <a:spLocks/>
          </p:cNvSpPr>
          <p:nvPr/>
        </p:nvSpPr>
        <p:spPr>
          <a:xfrm>
            <a:off x="7826587" y="4522595"/>
            <a:ext cx="4069491" cy="1342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smtClean="0">
                <a:solidFill>
                  <a:srgbClr val="5F8741"/>
                </a:solidFill>
                <a:latin typeface="+mj-lt"/>
              </a:rPr>
              <a:t>*Pre 2014, the SQA equivalent was Standard Grade Credit Maths. These papers are also good practice.</a:t>
            </a:r>
            <a:endParaRPr lang="en-GB" b="1" dirty="0">
              <a:solidFill>
                <a:srgbClr val="5F8741"/>
              </a:solidFill>
              <a:latin typeface="+mj-lt"/>
            </a:endParaRPr>
          </a:p>
        </p:txBody>
      </p:sp>
    </p:spTree>
    <p:extLst>
      <p:ext uri="{BB962C8B-B14F-4D97-AF65-F5344CB8AC3E}">
        <p14:creationId xmlns:p14="http://schemas.microsoft.com/office/powerpoint/2010/main" val="4204185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10997" y="348491"/>
            <a:ext cx="7112575" cy="5867875"/>
          </a:xfrm>
          <a:prstGeom prst="rect">
            <a:avLst/>
          </a:prstGeom>
        </p:spPr>
      </p:pic>
      <p:sp>
        <p:nvSpPr>
          <p:cNvPr id="4" name="Subtitle 2">
            <a:extLst>
              <a:ext uri="{FF2B5EF4-FFF2-40B4-BE49-F238E27FC236}">
                <a16:creationId xmlns:a16="http://schemas.microsoft.com/office/drawing/2014/main" id="{BB59205E-D4A5-598C-0FA2-B2145980E041}"/>
              </a:ext>
            </a:extLst>
          </p:cNvPr>
          <p:cNvSpPr txBox="1">
            <a:spLocks/>
          </p:cNvSpPr>
          <p:nvPr/>
        </p:nvSpPr>
        <p:spPr>
          <a:xfrm>
            <a:off x="8393278" y="1848937"/>
            <a:ext cx="3299481" cy="1342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smtClean="0">
                <a:solidFill>
                  <a:srgbClr val="5F8741"/>
                </a:solidFill>
                <a:latin typeface="+mj-lt"/>
              </a:rPr>
              <a:t>Particularly good for:</a:t>
            </a:r>
          </a:p>
          <a:p>
            <a:pPr>
              <a:buFont typeface="Wingdings" panose="05000000000000000000" pitchFamily="2" charset="2"/>
              <a:buChar char="ü"/>
            </a:pPr>
            <a:r>
              <a:rPr lang="en-GB" b="1" dirty="0" smtClean="0">
                <a:solidFill>
                  <a:srgbClr val="5F8741"/>
                </a:solidFill>
                <a:latin typeface="+mj-lt"/>
              </a:rPr>
              <a:t>further practice of exam timing &amp; technique</a:t>
            </a:r>
          </a:p>
          <a:p>
            <a:pPr>
              <a:buFont typeface="Wingdings" panose="05000000000000000000" pitchFamily="2" charset="2"/>
              <a:buChar char="ü"/>
            </a:pPr>
            <a:r>
              <a:rPr lang="en-GB" b="1" dirty="0">
                <a:solidFill>
                  <a:srgbClr val="5F8741"/>
                </a:solidFill>
                <a:latin typeface="+mj-lt"/>
              </a:rPr>
              <a:t>b</a:t>
            </a:r>
            <a:r>
              <a:rPr lang="en-GB" b="1" dirty="0" smtClean="0">
                <a:solidFill>
                  <a:srgbClr val="5F8741"/>
                </a:solidFill>
                <a:latin typeface="+mj-lt"/>
              </a:rPr>
              <a:t>uilding confidence before the exam (Booster papers increase in difficulty from A-D)</a:t>
            </a:r>
            <a:endParaRPr lang="en-GB" b="1" dirty="0">
              <a:solidFill>
                <a:srgbClr val="5F8741"/>
              </a:solidFill>
              <a:latin typeface="+mj-lt"/>
            </a:endParaRPr>
          </a:p>
        </p:txBody>
      </p:sp>
    </p:spTree>
    <p:extLst>
      <p:ext uri="{BB962C8B-B14F-4D97-AF65-F5344CB8AC3E}">
        <p14:creationId xmlns:p14="http://schemas.microsoft.com/office/powerpoint/2010/main" val="4290353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B59205E-D4A5-598C-0FA2-B2145980E041}"/>
              </a:ext>
            </a:extLst>
          </p:cNvPr>
          <p:cNvSpPr txBox="1">
            <a:spLocks/>
          </p:cNvSpPr>
          <p:nvPr/>
        </p:nvSpPr>
        <p:spPr>
          <a:xfrm>
            <a:off x="1676867" y="152213"/>
            <a:ext cx="9144000"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800" b="1" u="sng" dirty="0" smtClean="0">
                <a:solidFill>
                  <a:srgbClr val="5F8741"/>
                </a:solidFill>
                <a:latin typeface="+mj-lt"/>
              </a:rPr>
              <a:t>How You Can Help</a:t>
            </a:r>
            <a:endParaRPr lang="en-GB" sz="8800" b="1" u="sng" dirty="0">
              <a:solidFill>
                <a:srgbClr val="5F8741"/>
              </a:solidFill>
              <a:latin typeface="+mj-lt"/>
            </a:endParaRPr>
          </a:p>
        </p:txBody>
      </p:sp>
      <p:sp>
        <p:nvSpPr>
          <p:cNvPr id="9" name="Subtitle 2">
            <a:extLst>
              <a:ext uri="{FF2B5EF4-FFF2-40B4-BE49-F238E27FC236}">
                <a16:creationId xmlns:a16="http://schemas.microsoft.com/office/drawing/2014/main" id="{80831881-C51C-5C1F-C24F-9C27715E57D6}"/>
              </a:ext>
            </a:extLst>
          </p:cNvPr>
          <p:cNvSpPr txBox="1">
            <a:spLocks/>
          </p:cNvSpPr>
          <p:nvPr/>
        </p:nvSpPr>
        <p:spPr>
          <a:xfrm>
            <a:off x="1966735" y="2189767"/>
            <a:ext cx="10141716" cy="57913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600" b="1" dirty="0" smtClean="0">
                <a:latin typeface="+mj-lt"/>
              </a:rPr>
              <a:t>Encourage regular revision at home – little &amp; often</a:t>
            </a:r>
            <a:r>
              <a:rPr lang="en-GB" sz="3600" b="1" dirty="0" smtClean="0">
                <a:latin typeface="+mj-lt"/>
              </a:rPr>
              <a:t>!</a:t>
            </a:r>
          </a:p>
          <a:p>
            <a:pPr marL="0" indent="0">
              <a:buNone/>
            </a:pPr>
            <a:endParaRPr lang="en-GB" sz="3600" b="1" dirty="0" smtClean="0">
              <a:latin typeface="+mj-lt"/>
            </a:endParaRPr>
          </a:p>
          <a:p>
            <a:endParaRPr lang="en-GB" sz="3600" b="1" dirty="0">
              <a:latin typeface="+mj-lt"/>
            </a:endParaRPr>
          </a:p>
        </p:txBody>
      </p:sp>
      <p:sp>
        <p:nvSpPr>
          <p:cNvPr id="16" name="Subtitle 2">
            <a:extLst>
              <a:ext uri="{FF2B5EF4-FFF2-40B4-BE49-F238E27FC236}">
                <a16:creationId xmlns:a16="http://schemas.microsoft.com/office/drawing/2014/main" id="{80831881-C51C-5C1F-C24F-9C27715E57D6}"/>
              </a:ext>
            </a:extLst>
          </p:cNvPr>
          <p:cNvSpPr txBox="1">
            <a:spLocks/>
          </p:cNvSpPr>
          <p:nvPr/>
        </p:nvSpPr>
        <p:spPr>
          <a:xfrm>
            <a:off x="2050284" y="3826655"/>
            <a:ext cx="10141716" cy="57913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600" b="1" dirty="0" smtClean="0">
                <a:latin typeface="+mj-lt"/>
              </a:rPr>
              <a:t>Check and assess their knowledge with questions. </a:t>
            </a:r>
          </a:p>
          <a:p>
            <a:endParaRPr lang="en-GB" sz="3600" b="1" dirty="0">
              <a:latin typeface="+mj-lt"/>
            </a:endParaRPr>
          </a:p>
        </p:txBody>
      </p:sp>
      <p:pic>
        <p:nvPicPr>
          <p:cNvPr id="3078" name="Picture 6" descr="Clock with calendar and books, icon of study timetable 34457823 Vector Art at Vecteez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130" y="1633377"/>
            <a:ext cx="1571462" cy="157146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Notebook Clipart-quiz scketch on kids notebook1c"/>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33130" y="3162184"/>
            <a:ext cx="1908076" cy="1908076"/>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45,500+ Arrow Target Board Stock Illustrations, Royalty-Free Vector Graphics &amp; Clip Art - iStoc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402" y="5003297"/>
            <a:ext cx="1819359" cy="1819359"/>
          </a:xfrm>
          <a:prstGeom prst="rect">
            <a:avLst/>
          </a:prstGeom>
          <a:noFill/>
          <a:extLst>
            <a:ext uri="{909E8E84-426E-40DD-AFC4-6F175D3DCCD1}">
              <a14:hiddenFill xmlns:a14="http://schemas.microsoft.com/office/drawing/2010/main">
                <a:solidFill>
                  <a:srgbClr val="FFFFFF"/>
                </a:solidFill>
              </a14:hiddenFill>
            </a:ext>
          </a:extLst>
        </p:spPr>
      </p:pic>
      <p:sp>
        <p:nvSpPr>
          <p:cNvPr id="19" name="Subtitle 2">
            <a:extLst>
              <a:ext uri="{FF2B5EF4-FFF2-40B4-BE49-F238E27FC236}">
                <a16:creationId xmlns:a16="http://schemas.microsoft.com/office/drawing/2014/main" id="{80831881-C51C-5C1F-C24F-9C27715E57D6}"/>
              </a:ext>
            </a:extLst>
          </p:cNvPr>
          <p:cNvSpPr txBox="1">
            <a:spLocks/>
          </p:cNvSpPr>
          <p:nvPr/>
        </p:nvSpPr>
        <p:spPr>
          <a:xfrm>
            <a:off x="2125761" y="5548882"/>
            <a:ext cx="10141716" cy="579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600" b="1" dirty="0" smtClean="0">
                <a:latin typeface="+mj-lt"/>
              </a:rPr>
              <a:t>Help pupils set targets and stick to them</a:t>
            </a:r>
            <a:r>
              <a:rPr lang="en-GB" sz="3600" b="1" dirty="0" smtClean="0">
                <a:latin typeface="+mj-lt"/>
              </a:rPr>
              <a:t>. Make use of our post assessment forms.  </a:t>
            </a:r>
            <a:endParaRPr lang="en-GB" sz="3600" b="1" dirty="0" smtClean="0">
              <a:latin typeface="+mj-lt"/>
            </a:endParaRPr>
          </a:p>
          <a:p>
            <a:endParaRPr lang="en-GB" sz="3600" b="1" dirty="0">
              <a:latin typeface="+mj-lt"/>
            </a:endParaRPr>
          </a:p>
        </p:txBody>
      </p:sp>
    </p:spTree>
    <p:extLst>
      <p:ext uri="{BB962C8B-B14F-4D97-AF65-F5344CB8AC3E}">
        <p14:creationId xmlns:p14="http://schemas.microsoft.com/office/powerpoint/2010/main" val="3433619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uman hands holding speech bubbles with questions marks. FAQ and questions concept Human hands holding speech bubbles with questions marks. FAQ and questions concept. Hand drawn vector vector illustration isolated on light background. Modern flat cartoon style. question mark stock illustrations"/>
          <p:cNvPicPr>
            <a:picLocks noChangeAspect="1" noChangeArrowheads="1"/>
          </p:cNvPicPr>
          <p:nvPr/>
        </p:nvPicPr>
        <p:blipFill>
          <a:blip r:embed="rId2">
            <a:clrChange>
              <a:clrFrom>
                <a:srgbClr val="F4DFC4"/>
              </a:clrFrom>
              <a:clrTo>
                <a:srgbClr val="F4DFC4">
                  <a:alpha val="0"/>
                </a:srgbClr>
              </a:clrTo>
            </a:clrChange>
            <a:extLst>
              <a:ext uri="{28A0092B-C50C-407E-A947-70E740481C1C}">
                <a14:useLocalDpi xmlns:a14="http://schemas.microsoft.com/office/drawing/2010/main" val="0"/>
              </a:ext>
            </a:extLst>
          </a:blip>
          <a:srcRect/>
          <a:stretch>
            <a:fillRect/>
          </a:stretch>
        </p:blipFill>
        <p:spPr bwMode="auto">
          <a:xfrm>
            <a:off x="2142029" y="3172920"/>
            <a:ext cx="7527487" cy="334555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BB59205E-D4A5-598C-0FA2-B2145980E041}"/>
              </a:ext>
            </a:extLst>
          </p:cNvPr>
          <p:cNvSpPr txBox="1">
            <a:spLocks/>
          </p:cNvSpPr>
          <p:nvPr/>
        </p:nvSpPr>
        <p:spPr>
          <a:xfrm>
            <a:off x="3237954" y="1353308"/>
            <a:ext cx="6799426"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800" b="1" dirty="0" smtClean="0">
                <a:solidFill>
                  <a:srgbClr val="5F8741"/>
                </a:solidFill>
                <a:latin typeface="+mj-lt"/>
              </a:rPr>
              <a:t>Questions?</a:t>
            </a:r>
            <a:endParaRPr lang="en-GB" sz="8800" b="1" dirty="0">
              <a:solidFill>
                <a:srgbClr val="5F8741"/>
              </a:solidFill>
              <a:latin typeface="+mj-lt"/>
            </a:endParaRPr>
          </a:p>
        </p:txBody>
      </p:sp>
    </p:spTree>
    <p:extLst>
      <p:ext uri="{BB962C8B-B14F-4D97-AF65-F5344CB8AC3E}">
        <p14:creationId xmlns:p14="http://schemas.microsoft.com/office/powerpoint/2010/main" val="21424492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TotalTime>
  <Words>318</Words>
  <Application>Microsoft Office PowerPoint</Application>
  <PresentationFormat>Widescreen</PresentationFormat>
  <Paragraphs>71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Wingdings</vt:lpstr>
      <vt:lpstr>Office Theme</vt:lpstr>
      <vt:lpstr>QS Family Learning 2026/27</vt:lpstr>
      <vt:lpstr>Aims of the session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SQA Family Learning</dc:title>
  <dc:creator>Ms Ness</dc:creator>
  <cp:lastModifiedBy>015GNess</cp:lastModifiedBy>
  <cp:revision>20</cp:revision>
  <dcterms:created xsi:type="dcterms:W3CDTF">2023-11-12T19:06:10Z</dcterms:created>
  <dcterms:modified xsi:type="dcterms:W3CDTF">2026-09-10T15:50:05Z</dcterms:modified>
</cp:coreProperties>
</file>