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7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24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195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192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219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965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56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512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214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978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48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42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91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856D2-E3EF-D244-9D95-C2EC1BA4F9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English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453CFB-FCE2-19EA-0B44-5D2234FC33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Family Learning</a:t>
            </a:r>
          </a:p>
        </p:txBody>
      </p:sp>
    </p:spTree>
    <p:extLst>
      <p:ext uri="{BB962C8B-B14F-4D97-AF65-F5344CB8AC3E}">
        <p14:creationId xmlns:p14="http://schemas.microsoft.com/office/powerpoint/2010/main" val="4259727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FEBE1-70A8-8AAD-B518-861A3B222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1268"/>
          </a:xfrm>
        </p:spPr>
        <p:txBody>
          <a:bodyPr/>
          <a:lstStyle/>
          <a:p>
            <a:r>
              <a:rPr lang="en-GB" dirty="0"/>
              <a:t>What’s in the course?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AD378-F408-B546-7931-39E37544E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927600"/>
          </a:xfrm>
        </p:spPr>
        <p:txBody>
          <a:bodyPr>
            <a:normAutofit lnSpcReduction="10000"/>
          </a:bodyPr>
          <a:lstStyle/>
          <a:p>
            <a:r>
              <a:rPr lang="en-GB" dirty="0">
                <a:solidFill>
                  <a:srgbClr val="FF0000"/>
                </a:solidFill>
              </a:rPr>
              <a:t>Reading for Understanding, Analysis and Evaluation </a:t>
            </a:r>
            <a:r>
              <a:rPr lang="en-GB" dirty="0"/>
              <a:t>(aka “Close Reading”; aka “Interpretation”) </a:t>
            </a:r>
          </a:p>
          <a:p>
            <a:pPr lvl="1"/>
            <a:r>
              <a:rPr lang="en-GB" dirty="0"/>
              <a:t>– answering questions on a topical subject after reading two passages (aka “Close Reading”; aka “Interpretation”) </a:t>
            </a:r>
          </a:p>
          <a:p>
            <a:pPr lvl="1"/>
            <a:r>
              <a:rPr lang="en-GB" b="1" dirty="0"/>
              <a:t>(30%)</a:t>
            </a:r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Critical Reading </a:t>
            </a:r>
          </a:p>
          <a:p>
            <a:pPr lvl="1"/>
            <a:r>
              <a:rPr lang="en-GB" dirty="0"/>
              <a:t>essay on a taught text plus questions on pre-taught poetry, each worth 20 marks</a:t>
            </a:r>
          </a:p>
          <a:p>
            <a:pPr lvl="1"/>
            <a:r>
              <a:rPr lang="en-GB" b="1" dirty="0"/>
              <a:t>(40%)</a:t>
            </a:r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Writing Folio</a:t>
            </a:r>
          </a:p>
          <a:p>
            <a:pPr lvl="1"/>
            <a:r>
              <a:rPr lang="en-GB" dirty="0"/>
              <a:t>one essay that’s either persuasive, creative or reflective, marked out of 15) </a:t>
            </a:r>
          </a:p>
          <a:p>
            <a:pPr lvl="1"/>
            <a:r>
              <a:rPr lang="en-GB" b="1" dirty="0"/>
              <a:t>(30%)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514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471BF-DD0A-9466-A44E-07112433C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115568"/>
          </a:xfrm>
        </p:spPr>
        <p:txBody>
          <a:bodyPr/>
          <a:lstStyle/>
          <a:p>
            <a:r>
              <a:rPr lang="en-GB" dirty="0"/>
              <a:t>RUAE (30%)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7B565-B20D-9401-9A14-11BB9FFB2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65300"/>
            <a:ext cx="7772400" cy="4608068"/>
          </a:xfrm>
        </p:spPr>
        <p:txBody>
          <a:bodyPr>
            <a:normAutofit/>
          </a:bodyPr>
          <a:lstStyle/>
          <a:p>
            <a:r>
              <a:rPr lang="en-GB" dirty="0"/>
              <a:t>At Higher, the key skills are </a:t>
            </a:r>
            <a:r>
              <a:rPr lang="en-GB" b="1" dirty="0">
                <a:solidFill>
                  <a:srgbClr val="FF0000"/>
                </a:solidFill>
              </a:rPr>
              <a:t>summarising</a:t>
            </a:r>
            <a:r>
              <a:rPr lang="en-GB" dirty="0"/>
              <a:t> and </a:t>
            </a:r>
            <a:r>
              <a:rPr lang="en-GB" b="1" dirty="0">
                <a:solidFill>
                  <a:srgbClr val="FF0000"/>
                </a:solidFill>
              </a:rPr>
              <a:t>analysis</a:t>
            </a:r>
            <a:r>
              <a:rPr lang="en-GB" dirty="0"/>
              <a:t> of language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Pupils have to </a:t>
            </a:r>
            <a:r>
              <a:rPr lang="en-GB" b="1" dirty="0">
                <a:solidFill>
                  <a:srgbClr val="FF0000"/>
                </a:solidFill>
              </a:rPr>
              <a:t>identify</a:t>
            </a:r>
            <a:r>
              <a:rPr lang="en-GB" dirty="0"/>
              <a:t> and </a:t>
            </a:r>
            <a:r>
              <a:rPr lang="en-GB" b="1" dirty="0">
                <a:solidFill>
                  <a:srgbClr val="FF0000"/>
                </a:solidFill>
              </a:rPr>
              <a:t>interpret</a:t>
            </a:r>
            <a:r>
              <a:rPr lang="en-GB" dirty="0"/>
              <a:t> key ideas and summarise these using their own words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They also have to </a:t>
            </a:r>
            <a:r>
              <a:rPr lang="en-GB" b="1" dirty="0">
                <a:solidFill>
                  <a:srgbClr val="FF0000"/>
                </a:solidFill>
              </a:rPr>
              <a:t>analyse</a:t>
            </a:r>
            <a:r>
              <a:rPr lang="en-GB" dirty="0"/>
              <a:t> language (word-choice, imagery, sentence structure and tone) and how they help reenforce the key ideas of the passage</a:t>
            </a:r>
          </a:p>
          <a:p>
            <a:endParaRPr lang="en-GB" dirty="0"/>
          </a:p>
          <a:p>
            <a:r>
              <a:rPr lang="en-GB" dirty="0"/>
              <a:t>There’s a final </a:t>
            </a:r>
            <a:r>
              <a:rPr lang="en-GB" b="1" dirty="0">
                <a:solidFill>
                  <a:srgbClr val="FF0000"/>
                </a:solidFill>
              </a:rPr>
              <a:t>5-mark comparison question </a:t>
            </a:r>
            <a:r>
              <a:rPr lang="en-GB" dirty="0"/>
              <a:t>between both passages where they have to identify points of agreement or disagreement and </a:t>
            </a:r>
            <a:r>
              <a:rPr lang="en-GB" b="1" dirty="0">
                <a:solidFill>
                  <a:srgbClr val="FF0000"/>
                </a:solidFill>
              </a:rPr>
              <a:t>analyse</a:t>
            </a:r>
            <a:r>
              <a:rPr lang="en-GB" dirty="0"/>
              <a:t> how these have been used.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368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82757-BFBC-735F-F925-F49715E6F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Critical Reading (40%)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26594-601A-783F-3D70-2DE1926E8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There are two parts to this paper:</a:t>
            </a:r>
          </a:p>
          <a:p>
            <a:endParaRPr lang="en-GB" dirty="0"/>
          </a:p>
          <a:p>
            <a:r>
              <a:rPr lang="en-GB" dirty="0"/>
              <a:t>Critical Essay</a:t>
            </a:r>
          </a:p>
          <a:p>
            <a:pPr lvl="1"/>
            <a:r>
              <a:rPr lang="en-GB" dirty="0"/>
              <a:t>Write an essay on </a:t>
            </a:r>
            <a:r>
              <a:rPr lang="en-GB" b="1" dirty="0">
                <a:solidFill>
                  <a:srgbClr val="FF0000"/>
                </a:solidFill>
              </a:rPr>
              <a:t>character, theme or key scene </a:t>
            </a:r>
            <a:r>
              <a:rPr lang="en-GB" dirty="0"/>
              <a:t>on a text that has been taught</a:t>
            </a:r>
          </a:p>
          <a:p>
            <a:pPr lvl="1"/>
            <a:r>
              <a:rPr lang="en-GB" dirty="0"/>
              <a:t>This text can be either drama, a novel or media</a:t>
            </a:r>
          </a:p>
          <a:p>
            <a:pPr lvl="1"/>
            <a:r>
              <a:rPr lang="en-GB" dirty="0"/>
              <a:t>Three choices of question in the exam</a:t>
            </a:r>
          </a:p>
          <a:p>
            <a:endParaRPr lang="en-GB" dirty="0"/>
          </a:p>
          <a:p>
            <a:r>
              <a:rPr lang="en-GB" dirty="0"/>
              <a:t>Scottish Text</a:t>
            </a:r>
          </a:p>
          <a:p>
            <a:pPr lvl="1"/>
            <a:r>
              <a:rPr lang="en-GB" dirty="0"/>
              <a:t>Answer </a:t>
            </a:r>
            <a:r>
              <a:rPr lang="en-GB" b="1" dirty="0">
                <a:solidFill>
                  <a:srgbClr val="FF0000"/>
                </a:solidFill>
              </a:rPr>
              <a:t>analysis</a:t>
            </a:r>
            <a:r>
              <a:rPr lang="en-GB" dirty="0"/>
              <a:t> questions on one of six pre-taught poems</a:t>
            </a:r>
          </a:p>
          <a:p>
            <a:pPr lvl="1"/>
            <a:r>
              <a:rPr lang="en-GB" dirty="0"/>
              <a:t>Final </a:t>
            </a:r>
            <a:r>
              <a:rPr lang="en-GB" dirty="0"/>
              <a:t>8</a:t>
            </a:r>
            <a:r>
              <a:rPr lang="en-GB" dirty="0" smtClean="0"/>
              <a:t>-mark </a:t>
            </a:r>
            <a:r>
              <a:rPr lang="en-GB" dirty="0"/>
              <a:t>question requires </a:t>
            </a:r>
            <a:r>
              <a:rPr lang="en-GB" b="1" dirty="0">
                <a:solidFill>
                  <a:srgbClr val="FF0000"/>
                </a:solidFill>
              </a:rPr>
              <a:t>links</a:t>
            </a:r>
            <a:r>
              <a:rPr lang="en-GB" dirty="0"/>
              <a:t> to be made between the poem in the exam and the other five poems they have been taught</a:t>
            </a:r>
          </a:p>
        </p:txBody>
      </p:sp>
    </p:spTree>
    <p:extLst>
      <p:ext uri="{BB962C8B-B14F-4D97-AF65-F5344CB8AC3E}">
        <p14:creationId xmlns:p14="http://schemas.microsoft.com/office/powerpoint/2010/main" val="23304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2DE6D-7141-76CE-638D-BA617A3F0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Folio (30%)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D5038-C513-0E2B-D84A-29FCE0EA2F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Pupils choose </a:t>
            </a:r>
            <a:r>
              <a:rPr lang="en-GB" b="1" dirty="0">
                <a:solidFill>
                  <a:srgbClr val="FF0000"/>
                </a:solidFill>
              </a:rPr>
              <a:t>one</a:t>
            </a:r>
            <a:r>
              <a:rPr lang="en-GB" dirty="0"/>
              <a:t> genre for writing their essay</a:t>
            </a:r>
          </a:p>
          <a:p>
            <a:r>
              <a:rPr lang="en-GB" b="1" dirty="0">
                <a:solidFill>
                  <a:srgbClr val="FF0000"/>
                </a:solidFill>
              </a:rPr>
              <a:t>Free choice </a:t>
            </a:r>
            <a:r>
              <a:rPr lang="en-GB" dirty="0"/>
              <a:t>of genre and topic after being taught the skills for all three</a:t>
            </a:r>
          </a:p>
          <a:p>
            <a:r>
              <a:rPr lang="en-GB" dirty="0"/>
              <a:t>Essay is </a:t>
            </a:r>
            <a:r>
              <a:rPr lang="en-GB" b="1" dirty="0">
                <a:solidFill>
                  <a:srgbClr val="FF0000"/>
                </a:solidFill>
              </a:rPr>
              <a:t>drafted, marked </a:t>
            </a:r>
            <a:r>
              <a:rPr lang="en-GB" dirty="0"/>
              <a:t>and then </a:t>
            </a:r>
            <a:r>
              <a:rPr lang="en-GB" b="1" dirty="0">
                <a:solidFill>
                  <a:srgbClr val="FF0000"/>
                </a:solidFill>
              </a:rPr>
              <a:t>re-drafted</a:t>
            </a:r>
            <a:r>
              <a:rPr lang="en-GB" dirty="0"/>
              <a:t> before being submitted for external marking by SQA</a:t>
            </a:r>
          </a:p>
          <a:p>
            <a:r>
              <a:rPr lang="en-GB" dirty="0"/>
              <a:t>Once the re-draft is submitted, </a:t>
            </a:r>
            <a:r>
              <a:rPr lang="en-GB" b="1" dirty="0">
                <a:solidFill>
                  <a:srgbClr val="FF0000"/>
                </a:solidFill>
              </a:rPr>
              <a:t>no further changes </a:t>
            </a:r>
            <a:r>
              <a:rPr lang="en-GB" dirty="0"/>
              <a:t>are allowed (SQA rules) and the writing </a:t>
            </a:r>
            <a:r>
              <a:rPr lang="en-GB" b="1" dirty="0">
                <a:solidFill>
                  <a:srgbClr val="FF0000"/>
                </a:solidFill>
              </a:rPr>
              <a:t>has to be their own work</a:t>
            </a:r>
          </a:p>
          <a:p>
            <a:endParaRPr lang="en-GB" dirty="0"/>
          </a:p>
          <a:p>
            <a:r>
              <a:rPr lang="en-GB" dirty="0"/>
              <a:t>The folio process </a:t>
            </a:r>
            <a:r>
              <a:rPr lang="en-GB" dirty="0" smtClean="0"/>
              <a:t>is </a:t>
            </a:r>
            <a:r>
              <a:rPr lang="en-GB" dirty="0"/>
              <a:t>already </a:t>
            </a:r>
            <a:r>
              <a:rPr lang="en-GB" dirty="0" smtClean="0"/>
              <a:t>underway for </a:t>
            </a:r>
            <a:r>
              <a:rPr lang="en-GB" dirty="0"/>
              <a:t>this </a:t>
            </a:r>
            <a:r>
              <a:rPr lang="en-GB" dirty="0" smtClean="0"/>
              <a:t>year – the write-up in class is scheduled for w/b 28</a:t>
            </a:r>
            <a:r>
              <a:rPr lang="en-GB" baseline="30000" dirty="0" smtClean="0"/>
              <a:t>th</a:t>
            </a:r>
            <a:r>
              <a:rPr lang="en-GB" dirty="0" smtClean="0"/>
              <a:t> September.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375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07C43-303B-4EB3-63CE-D89FFC9E3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 I revise for English?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2A98E-214D-3979-118A-60BEA9E43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Absolutely!</a:t>
            </a:r>
          </a:p>
          <a:p>
            <a:endParaRPr lang="en-GB" dirty="0"/>
          </a:p>
          <a:p>
            <a:r>
              <a:rPr lang="en-GB" dirty="0"/>
              <a:t>There are:</a:t>
            </a:r>
          </a:p>
          <a:p>
            <a:pPr lvl="1"/>
            <a:r>
              <a:rPr lang="en-GB" dirty="0"/>
              <a:t>RUAE and Analysis skills to practise</a:t>
            </a:r>
          </a:p>
          <a:p>
            <a:pPr lvl="1"/>
            <a:r>
              <a:rPr lang="en-GB" dirty="0"/>
              <a:t>Re-reading of the class text and quotations to learn</a:t>
            </a:r>
          </a:p>
          <a:p>
            <a:pPr lvl="1"/>
            <a:r>
              <a:rPr lang="en-GB" dirty="0"/>
              <a:t>Mind-maps to complete on themes and characters</a:t>
            </a:r>
          </a:p>
          <a:p>
            <a:pPr lvl="1"/>
            <a:r>
              <a:rPr lang="en-GB" dirty="0"/>
              <a:t>Mind-maps to complete on key themes in the poems</a:t>
            </a:r>
          </a:p>
          <a:p>
            <a:pPr lvl="1"/>
            <a:endParaRPr lang="en-GB" dirty="0"/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The more familiar they are with the skills and texts, the easier recall will be in the exam.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705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1398B-4ED5-6447-2D40-A41BCBE41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Practical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5EA0E-6E6A-AD42-1B8E-52891B53C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16100"/>
            <a:ext cx="7772400" cy="435610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There’s a sheet for you to take away which provides practical strategies that you can use to help with key skills and revision.</a:t>
            </a:r>
          </a:p>
          <a:p>
            <a:endParaRPr lang="en-GB" dirty="0"/>
          </a:p>
          <a:p>
            <a:r>
              <a:rPr lang="en-GB" dirty="0"/>
              <a:t>This includes:</a:t>
            </a:r>
          </a:p>
          <a:p>
            <a:pPr lvl="1"/>
            <a:r>
              <a:rPr lang="en-GB" dirty="0"/>
              <a:t>Encouraging the reading of online comment pieces for quality newspapers </a:t>
            </a:r>
            <a:r>
              <a:rPr lang="en-GB" dirty="0" smtClean="0"/>
              <a:t>(‘The </a:t>
            </a:r>
            <a:r>
              <a:rPr lang="en-GB" dirty="0"/>
              <a:t>Independent’ and ‘The Guardian’ are </a:t>
            </a:r>
            <a:r>
              <a:rPr lang="en-GB" dirty="0" smtClean="0"/>
              <a:t>free </a:t>
            </a:r>
            <a:r>
              <a:rPr lang="en-GB" dirty="0"/>
              <a:t>to access). Get them to tell you what the key ideas are and to pick out language techniques that reenforce these.</a:t>
            </a:r>
          </a:p>
          <a:p>
            <a:pPr lvl="1"/>
            <a:r>
              <a:rPr lang="en-GB" dirty="0"/>
              <a:t>Help to learn important quotations – start off the quotation for them and see if they can finish it.</a:t>
            </a:r>
          </a:p>
          <a:p>
            <a:pPr lvl="1"/>
            <a:r>
              <a:rPr lang="en-GB" dirty="0"/>
              <a:t>Get them to tell you about the literature they are studying – key themes, main characters + how to spell important things like the title and the author!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There are more on the sheet!</a:t>
            </a:r>
          </a:p>
        </p:txBody>
      </p:sp>
    </p:spTree>
    <p:extLst>
      <p:ext uri="{BB962C8B-B14F-4D97-AF65-F5344CB8AC3E}">
        <p14:creationId xmlns:p14="http://schemas.microsoft.com/office/powerpoint/2010/main" val="390038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D204C-33F4-7623-B578-52BFFB90B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0ADEA-020D-8C8B-7CEE-B8928B40B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8184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{741B7663-A0BA-4244-8CF1-B0951315E8EB}tf10001070</Template>
  <TotalTime>40</TotalTime>
  <Words>541</Words>
  <Application>Microsoft Office PowerPoint</Application>
  <PresentationFormat>On-screen Show (4:3)</PresentationFormat>
  <Paragraphs>60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Calibri</vt:lpstr>
      <vt:lpstr>Rockwell</vt:lpstr>
      <vt:lpstr>Rockwell Condensed</vt:lpstr>
      <vt:lpstr>Rockwell Extra Bold</vt:lpstr>
      <vt:lpstr>Wingdings</vt:lpstr>
      <vt:lpstr>Wood Type</vt:lpstr>
      <vt:lpstr>Higher English</vt:lpstr>
      <vt:lpstr>What’s in the course?</vt:lpstr>
      <vt:lpstr>RUAE (30%)</vt:lpstr>
      <vt:lpstr>Critical Reading (40%)</vt:lpstr>
      <vt:lpstr>Folio (30%)</vt:lpstr>
      <vt:lpstr>Can I revise for English?</vt:lpstr>
      <vt:lpstr>Practical Help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Higher English</dc:title>
  <dc:creator>Mr Hughes</dc:creator>
  <cp:lastModifiedBy>Mark Hughes</cp:lastModifiedBy>
  <cp:revision>5</cp:revision>
  <dcterms:created xsi:type="dcterms:W3CDTF">2022-11-10T09:45:02Z</dcterms:created>
  <dcterms:modified xsi:type="dcterms:W3CDTF">2026-09-07T08:59:10Z</dcterms:modified>
</cp:coreProperties>
</file>