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59" r:id="rId4"/>
    <p:sldId id="258" r:id="rId5"/>
    <p:sldId id="260" r:id="rId6"/>
    <p:sldId id="264"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7"/>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A9BCEAD-9A78-914C-8563-4C78B60F84F2}" type="datetimeFigureOut">
              <a:rPr lang="en-GB" smtClean="0"/>
              <a:t>08/09/2026</a:t>
            </a:fld>
            <a:endParaRPr lang="en-GB"/>
          </a:p>
        </p:txBody>
      </p:sp>
      <p:sp>
        <p:nvSpPr>
          <p:cNvPr id="5" name="Footer Placeholder 4"/>
          <p:cNvSpPr>
            <a:spLocks noGrp="1"/>
          </p:cNvSpPr>
          <p:nvPr>
            <p:ph type="ftr" sz="quarter" idx="11"/>
          </p:nvPr>
        </p:nvSpPr>
        <p:spPr>
          <a:xfrm>
            <a:off x="812805" y="6272785"/>
            <a:ext cx="4745736" cy="365125"/>
          </a:xfrm>
        </p:spPr>
        <p:txBody>
          <a:bodyPr/>
          <a:lstStyle/>
          <a:p>
            <a:endParaRPr lang="en-GB"/>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3F81BDDA-77FF-774D-B7E7-6AA02E5CF2AA}" type="slidenum">
              <a:rPr lang="en-GB" smtClean="0"/>
              <a:t>‹#›</a:t>
            </a:fld>
            <a:endParaRPr lang="en-GB"/>
          </a:p>
        </p:txBody>
      </p:sp>
    </p:spTree>
    <p:extLst>
      <p:ext uri="{BB962C8B-B14F-4D97-AF65-F5344CB8AC3E}">
        <p14:creationId xmlns:p14="http://schemas.microsoft.com/office/powerpoint/2010/main" val="3969924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3378195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GB"/>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5A9BCEAD-9A78-914C-8563-4C78B60F84F2}" type="datetimeFigureOut">
              <a:rPr lang="en-GB" smtClean="0"/>
              <a:t>08/09/2026</a:t>
            </a:fld>
            <a:endParaRPr lang="en-GB"/>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GB"/>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3F81BDDA-77FF-774D-B7E7-6AA02E5CF2AA}" type="slidenum">
              <a:rPr lang="en-GB" smtClean="0"/>
              <a:t>‹#›</a:t>
            </a:fld>
            <a:endParaRPr lang="en-GB"/>
          </a:p>
        </p:txBody>
      </p:sp>
    </p:spTree>
    <p:extLst>
      <p:ext uri="{BB962C8B-B14F-4D97-AF65-F5344CB8AC3E}">
        <p14:creationId xmlns:p14="http://schemas.microsoft.com/office/powerpoint/2010/main" val="135219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A9BCEAD-9A78-914C-8563-4C78B60F84F2}"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462219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1477965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5A9BCEAD-9A78-914C-8563-4C78B60F84F2}" type="datetimeFigureOut">
              <a:rPr lang="en-GB" smtClean="0"/>
              <a:t>08/09/2026</a:t>
            </a:fld>
            <a:endParaRPr lang="en-GB"/>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GB"/>
          </a:p>
        </p:txBody>
      </p:sp>
      <p:sp>
        <p:nvSpPr>
          <p:cNvPr id="5" name="Slide Number Placeholder 4"/>
          <p:cNvSpPr>
            <a:spLocks noGrp="1"/>
          </p:cNvSpPr>
          <p:nvPr>
            <p:ph type="sldNum" sz="quarter" idx="12"/>
          </p:nvPr>
        </p:nvSpPr>
        <p:spPr/>
        <p:txBody>
          <a:bodyPr/>
          <a:lstStyle/>
          <a:p>
            <a:fld id="{3F81BDDA-77FF-774D-B7E7-6AA02E5CF2AA}" type="slidenum">
              <a:rPr lang="en-GB" smtClean="0"/>
              <a:t>‹#›</a:t>
            </a:fld>
            <a:endParaRPr lang="en-GB"/>
          </a:p>
        </p:txBody>
      </p:sp>
      <p:sp>
        <p:nvSpPr>
          <p:cNvPr id="6" name="Title 5"/>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15856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BCEAD-9A78-914C-8563-4C78B60F84F2}"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68551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5A9BCEAD-9A78-914C-8563-4C78B60F84F2}" type="datetimeFigureOut">
              <a:rPr lang="en-GB" smtClean="0"/>
              <a:t>08/09/2026</a:t>
            </a:fld>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567214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5A9BCEAD-9A78-914C-8563-4C78B60F84F2}" type="datetimeFigureOut">
              <a:rPr lang="en-GB" smtClean="0"/>
              <a:t>08/09/2026</a:t>
            </a:fld>
            <a:endParaRPr lang="en-GB"/>
          </a:p>
        </p:txBody>
      </p:sp>
      <p:sp>
        <p:nvSpPr>
          <p:cNvPr id="10" name="Slide Number Placeholder 9"/>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37097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A9BCEAD-9A78-914C-8563-4C78B60F84F2}"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228848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GB"/>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22354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5A9BCEAD-9A78-914C-8563-4C78B60F84F2}" type="datetimeFigureOut">
              <a:rPr lang="en-GB" smtClean="0"/>
              <a:t>08/09/2026</a:t>
            </a:fld>
            <a:endParaRPr lang="en-GB"/>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GB"/>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3F81BDDA-77FF-774D-B7E7-6AA02E5CF2AA}" type="slidenum">
              <a:rPr lang="en-GB" smtClean="0"/>
              <a:t>‹#›</a:t>
            </a:fld>
            <a:endParaRPr lang="en-GB"/>
          </a:p>
        </p:txBody>
      </p:sp>
    </p:spTree>
    <p:extLst>
      <p:ext uri="{BB962C8B-B14F-4D97-AF65-F5344CB8AC3E}">
        <p14:creationId xmlns:p14="http://schemas.microsoft.com/office/powerpoint/2010/main" val="35189172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56D2-E3EF-D244-9D95-C2EC1BA4F91B}"/>
              </a:ext>
            </a:extLst>
          </p:cNvPr>
          <p:cNvSpPr>
            <a:spLocks noGrp="1"/>
          </p:cNvSpPr>
          <p:nvPr>
            <p:ph type="ctrTitle"/>
          </p:nvPr>
        </p:nvSpPr>
        <p:spPr/>
        <p:txBody>
          <a:bodyPr/>
          <a:lstStyle/>
          <a:p>
            <a:r>
              <a:rPr lang="en-GB" dirty="0" smtClean="0"/>
              <a:t>Higher media</a:t>
            </a:r>
            <a:endParaRPr lang="en-GB" dirty="0"/>
          </a:p>
        </p:txBody>
      </p:sp>
      <p:sp>
        <p:nvSpPr>
          <p:cNvPr id="3" name="Subtitle 2">
            <a:extLst>
              <a:ext uri="{FF2B5EF4-FFF2-40B4-BE49-F238E27FC236}">
                <a16:creationId xmlns:a16="http://schemas.microsoft.com/office/drawing/2014/main" id="{D9453CFB-FCE2-19EA-0B44-5D2234FC3351}"/>
              </a:ext>
            </a:extLst>
          </p:cNvPr>
          <p:cNvSpPr>
            <a:spLocks noGrp="1"/>
          </p:cNvSpPr>
          <p:nvPr>
            <p:ph type="subTitle" idx="1"/>
          </p:nvPr>
        </p:nvSpPr>
        <p:spPr/>
        <p:txBody>
          <a:bodyPr/>
          <a:lstStyle/>
          <a:p>
            <a:r>
              <a:rPr lang="en-GB" dirty="0"/>
              <a:t>Family Learning</a:t>
            </a:r>
          </a:p>
        </p:txBody>
      </p:sp>
    </p:spTree>
    <p:extLst>
      <p:ext uri="{BB962C8B-B14F-4D97-AF65-F5344CB8AC3E}">
        <p14:creationId xmlns:p14="http://schemas.microsoft.com/office/powerpoint/2010/main" val="4259727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FEBE1-70A8-8AAD-B518-861A3B222B78}"/>
              </a:ext>
            </a:extLst>
          </p:cNvPr>
          <p:cNvSpPr>
            <a:spLocks noGrp="1"/>
          </p:cNvSpPr>
          <p:nvPr>
            <p:ph type="title"/>
          </p:nvPr>
        </p:nvSpPr>
        <p:spPr>
          <a:xfrm>
            <a:off x="685800" y="484632"/>
            <a:ext cx="7772400" cy="1001268"/>
          </a:xfrm>
        </p:spPr>
        <p:txBody>
          <a:bodyPr/>
          <a:lstStyle/>
          <a:p>
            <a:r>
              <a:rPr lang="en-GB" dirty="0"/>
              <a:t>What’s in the course?</a:t>
            </a:r>
          </a:p>
        </p:txBody>
      </p:sp>
      <p:sp>
        <p:nvSpPr>
          <p:cNvPr id="3" name="Content Placeholder 2">
            <a:extLst>
              <a:ext uri="{FF2B5EF4-FFF2-40B4-BE49-F238E27FC236}">
                <a16:creationId xmlns:a16="http://schemas.microsoft.com/office/drawing/2014/main" id="{C75AD378-F408-B546-7931-39E37544E851}"/>
              </a:ext>
            </a:extLst>
          </p:cNvPr>
          <p:cNvSpPr>
            <a:spLocks noGrp="1"/>
          </p:cNvSpPr>
          <p:nvPr>
            <p:ph idx="1"/>
          </p:nvPr>
        </p:nvSpPr>
        <p:spPr>
          <a:xfrm>
            <a:off x="685800" y="1676400"/>
            <a:ext cx="7772400" cy="4927600"/>
          </a:xfrm>
        </p:spPr>
        <p:txBody>
          <a:bodyPr>
            <a:normAutofit lnSpcReduction="10000"/>
          </a:bodyPr>
          <a:lstStyle/>
          <a:p>
            <a:r>
              <a:rPr lang="en-GB" dirty="0" smtClean="0">
                <a:solidFill>
                  <a:srgbClr val="FF0000"/>
                </a:solidFill>
              </a:rPr>
              <a:t>Analysis of Media Content (Exam Paper 1) </a:t>
            </a:r>
            <a:r>
              <a:rPr lang="en-GB" dirty="0" smtClean="0"/>
              <a:t>– </a:t>
            </a:r>
          </a:p>
          <a:p>
            <a:r>
              <a:rPr lang="en-GB" dirty="0" smtClean="0"/>
              <a:t>Two essays on a taught media text plus an extended close analysis of two unseen texts (film posters). </a:t>
            </a:r>
          </a:p>
          <a:p>
            <a:r>
              <a:rPr lang="en-GB" b="1" dirty="0" smtClean="0"/>
              <a:t>(30%)</a:t>
            </a:r>
            <a:endParaRPr lang="en-GB" b="1" dirty="0"/>
          </a:p>
          <a:p>
            <a:endParaRPr lang="en-GB" dirty="0"/>
          </a:p>
          <a:p>
            <a:r>
              <a:rPr lang="en-GB" dirty="0" smtClean="0">
                <a:solidFill>
                  <a:srgbClr val="FF0000"/>
                </a:solidFill>
              </a:rPr>
              <a:t>Role of Media (Exam Paper 2) </a:t>
            </a:r>
            <a:r>
              <a:rPr lang="en-GB" dirty="0"/>
              <a:t>– </a:t>
            </a:r>
            <a:endParaRPr lang="en-GB" dirty="0" smtClean="0">
              <a:solidFill>
                <a:srgbClr val="FF0000"/>
              </a:solidFill>
            </a:endParaRPr>
          </a:p>
          <a:p>
            <a:r>
              <a:rPr lang="en-GB" dirty="0"/>
              <a:t>E</a:t>
            </a:r>
            <a:r>
              <a:rPr lang="en-GB" dirty="0" smtClean="0"/>
              <a:t>ssay </a:t>
            </a:r>
            <a:r>
              <a:rPr lang="en-GB" dirty="0"/>
              <a:t>on a taught </a:t>
            </a:r>
            <a:r>
              <a:rPr lang="en-GB" dirty="0" smtClean="0"/>
              <a:t>media text. Candidates will be given one question they must answer (out of a possible three). </a:t>
            </a:r>
          </a:p>
          <a:p>
            <a:r>
              <a:rPr lang="en-GB" b="1" dirty="0" smtClean="0"/>
              <a:t>(20%)</a:t>
            </a:r>
            <a:endParaRPr lang="en-GB" b="1" dirty="0"/>
          </a:p>
          <a:p>
            <a:endParaRPr lang="en-GB" dirty="0"/>
          </a:p>
          <a:p>
            <a:r>
              <a:rPr lang="en-GB" dirty="0" smtClean="0">
                <a:solidFill>
                  <a:srgbClr val="FF0000"/>
                </a:solidFill>
              </a:rPr>
              <a:t>Assignment (coursework) </a:t>
            </a:r>
            <a:r>
              <a:rPr lang="en-GB" dirty="0"/>
              <a:t>– </a:t>
            </a:r>
            <a:endParaRPr lang="en-GB" dirty="0" smtClean="0">
              <a:solidFill>
                <a:srgbClr val="FF0000"/>
              </a:solidFill>
            </a:endParaRPr>
          </a:p>
          <a:p>
            <a:r>
              <a:rPr lang="en-GB" dirty="0" smtClean="0"/>
              <a:t>A year long project that involves planning, </a:t>
            </a:r>
            <a:r>
              <a:rPr lang="en-GB" dirty="0" smtClean="0"/>
              <a:t>filming, analysing and evaluating </a:t>
            </a:r>
            <a:r>
              <a:rPr lang="en-GB" dirty="0" smtClean="0"/>
              <a:t>your own media content </a:t>
            </a:r>
            <a:r>
              <a:rPr lang="en-GB" b="1" dirty="0" smtClean="0"/>
              <a:t>(</a:t>
            </a:r>
            <a:r>
              <a:rPr lang="en-GB" b="1" dirty="0"/>
              <a:t>5</a:t>
            </a:r>
            <a:r>
              <a:rPr lang="en-GB" b="1" dirty="0" smtClean="0"/>
              <a:t>0</a:t>
            </a:r>
            <a:r>
              <a:rPr lang="en-GB" b="1" dirty="0"/>
              <a:t>%)</a:t>
            </a:r>
          </a:p>
          <a:p>
            <a:endParaRPr lang="en-GB" dirty="0"/>
          </a:p>
        </p:txBody>
      </p:sp>
    </p:spTree>
    <p:extLst>
      <p:ext uri="{BB962C8B-B14F-4D97-AF65-F5344CB8AC3E}">
        <p14:creationId xmlns:p14="http://schemas.microsoft.com/office/powerpoint/2010/main" val="142514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2757-BFBC-735F-F925-F49715E6F070}"/>
              </a:ext>
            </a:extLst>
          </p:cNvPr>
          <p:cNvSpPr>
            <a:spLocks noGrp="1"/>
          </p:cNvSpPr>
          <p:nvPr>
            <p:ph type="title"/>
          </p:nvPr>
        </p:nvSpPr>
        <p:spPr/>
        <p:txBody>
          <a:bodyPr>
            <a:normAutofit/>
          </a:bodyPr>
          <a:lstStyle/>
          <a:p>
            <a:r>
              <a:rPr lang="en-GB" sz="4000" dirty="0">
                <a:solidFill>
                  <a:schemeClr val="tx1"/>
                </a:solidFill>
              </a:rPr>
              <a:t>Analysis of Media Content (Exam Paper 1</a:t>
            </a:r>
            <a:r>
              <a:rPr lang="en-GB" sz="4000" dirty="0" smtClean="0">
                <a:solidFill>
                  <a:schemeClr val="tx1"/>
                </a:solidFill>
              </a:rPr>
              <a:t>) (</a:t>
            </a:r>
            <a:r>
              <a:rPr lang="en-GB" sz="4000" dirty="0"/>
              <a:t>3</a:t>
            </a:r>
            <a:r>
              <a:rPr lang="en-GB" sz="4000" dirty="0" smtClean="0"/>
              <a:t>0</a:t>
            </a:r>
            <a:r>
              <a:rPr lang="en-GB" sz="4000" dirty="0"/>
              <a:t>%)</a:t>
            </a:r>
          </a:p>
        </p:txBody>
      </p:sp>
      <p:sp>
        <p:nvSpPr>
          <p:cNvPr id="3" name="Content Placeholder 2">
            <a:extLst>
              <a:ext uri="{FF2B5EF4-FFF2-40B4-BE49-F238E27FC236}">
                <a16:creationId xmlns:a16="http://schemas.microsoft.com/office/drawing/2014/main" id="{E3126594-601A-783F-3D70-2DE1926E8641}"/>
              </a:ext>
            </a:extLst>
          </p:cNvPr>
          <p:cNvSpPr>
            <a:spLocks noGrp="1"/>
          </p:cNvSpPr>
          <p:nvPr>
            <p:ph idx="1"/>
          </p:nvPr>
        </p:nvSpPr>
        <p:spPr>
          <a:xfrm>
            <a:off x="685800" y="2121408"/>
            <a:ext cx="7772400" cy="4217248"/>
          </a:xfrm>
        </p:spPr>
        <p:txBody>
          <a:bodyPr>
            <a:normAutofit fontScale="92500" lnSpcReduction="10000"/>
          </a:bodyPr>
          <a:lstStyle/>
          <a:p>
            <a:r>
              <a:rPr lang="en-GB" dirty="0"/>
              <a:t>There are two parts to this paper:</a:t>
            </a:r>
          </a:p>
          <a:p>
            <a:endParaRPr lang="en-GB" dirty="0"/>
          </a:p>
          <a:p>
            <a:pPr marL="274320" lvl="1" indent="0">
              <a:buNone/>
            </a:pPr>
            <a:r>
              <a:rPr lang="en-GB" dirty="0" smtClean="0">
                <a:solidFill>
                  <a:srgbClr val="FF0000"/>
                </a:solidFill>
              </a:rPr>
              <a:t>Paper One Section 1:</a:t>
            </a:r>
          </a:p>
          <a:p>
            <a:pPr lvl="1"/>
            <a:r>
              <a:rPr lang="en-GB" sz="1800" dirty="0" smtClean="0"/>
              <a:t>Students </a:t>
            </a:r>
            <a:r>
              <a:rPr lang="en-GB" sz="1800" dirty="0"/>
              <a:t>will be introduced to the 7 key aspects of media and will be expected to apply their knowledge and understanding of these key aspects to a media text studied in class. </a:t>
            </a:r>
            <a:endParaRPr lang="en-GB" dirty="0"/>
          </a:p>
          <a:p>
            <a:pPr lvl="1"/>
            <a:r>
              <a:rPr lang="en-GB" sz="1800" dirty="0" smtClean="0"/>
              <a:t>This </a:t>
            </a:r>
            <a:r>
              <a:rPr lang="en-GB" sz="1800" dirty="0"/>
              <a:t>will involve writing two detailed, analytical essays exploring the relationship between the key aspects of media literacy and the media </a:t>
            </a:r>
            <a:r>
              <a:rPr lang="en-GB" sz="1800" dirty="0" smtClean="0"/>
              <a:t>content they have studied in class. Each essay is worth 10 marks. </a:t>
            </a:r>
            <a:br>
              <a:rPr lang="en-GB" sz="1800" dirty="0" smtClean="0"/>
            </a:br>
            <a:endParaRPr lang="en-GB" sz="1800" dirty="0"/>
          </a:p>
          <a:p>
            <a:pPr marL="274320" lvl="1" indent="0">
              <a:buNone/>
            </a:pPr>
            <a:r>
              <a:rPr lang="en-GB" dirty="0" smtClean="0">
                <a:solidFill>
                  <a:srgbClr val="FF0000"/>
                </a:solidFill>
              </a:rPr>
              <a:t>Paper One Section 2:</a:t>
            </a:r>
          </a:p>
          <a:p>
            <a:pPr lvl="1"/>
            <a:r>
              <a:rPr lang="en-GB" dirty="0" smtClean="0"/>
              <a:t>Students </a:t>
            </a:r>
            <a:r>
              <a:rPr lang="en-GB" dirty="0"/>
              <a:t>will be presented with two unseen media texts (film posters). Using the 7 key aspects of media, students will analyse the ways in which key aspects of media literacy have been used in similar and/or different ways in each poster. This will take the form of a comparative </a:t>
            </a:r>
            <a:r>
              <a:rPr lang="en-GB" dirty="0" smtClean="0"/>
              <a:t>essay, worth 10 marks. </a:t>
            </a:r>
            <a:endParaRPr lang="en-GB" dirty="0"/>
          </a:p>
        </p:txBody>
      </p:sp>
    </p:spTree>
    <p:extLst>
      <p:ext uri="{BB962C8B-B14F-4D97-AF65-F5344CB8AC3E}">
        <p14:creationId xmlns:p14="http://schemas.microsoft.com/office/powerpoint/2010/main" val="23304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71BF-DD0A-9466-A44E-07112433C0BC}"/>
              </a:ext>
            </a:extLst>
          </p:cNvPr>
          <p:cNvSpPr>
            <a:spLocks noGrp="1"/>
          </p:cNvSpPr>
          <p:nvPr>
            <p:ph type="title"/>
          </p:nvPr>
        </p:nvSpPr>
        <p:spPr>
          <a:xfrm>
            <a:off x="685800" y="484632"/>
            <a:ext cx="7772400" cy="1115568"/>
          </a:xfrm>
        </p:spPr>
        <p:txBody>
          <a:bodyPr/>
          <a:lstStyle/>
          <a:p>
            <a:r>
              <a:rPr lang="en-GB" dirty="0" smtClean="0"/>
              <a:t>Role of media (exam paper 2) (20</a:t>
            </a:r>
            <a:r>
              <a:rPr lang="en-GB" dirty="0"/>
              <a:t>%)</a:t>
            </a:r>
          </a:p>
        </p:txBody>
      </p:sp>
      <p:sp>
        <p:nvSpPr>
          <p:cNvPr id="3" name="Content Placeholder 2">
            <a:extLst>
              <a:ext uri="{FF2B5EF4-FFF2-40B4-BE49-F238E27FC236}">
                <a16:creationId xmlns:a16="http://schemas.microsoft.com/office/drawing/2014/main" id="{7C87B565-B20D-9401-9A14-11BB9FFB2B2A}"/>
              </a:ext>
            </a:extLst>
          </p:cNvPr>
          <p:cNvSpPr>
            <a:spLocks noGrp="1"/>
          </p:cNvSpPr>
          <p:nvPr>
            <p:ph idx="1"/>
          </p:nvPr>
        </p:nvSpPr>
        <p:spPr>
          <a:xfrm>
            <a:off x="685800" y="1765300"/>
            <a:ext cx="7772400" cy="4608068"/>
          </a:xfrm>
        </p:spPr>
        <p:txBody>
          <a:bodyPr>
            <a:normAutofit/>
          </a:bodyPr>
          <a:lstStyle/>
          <a:p>
            <a:r>
              <a:rPr lang="en-GB" dirty="0"/>
              <a:t>This question paper assesses students’ ability to apply knowledge and understanding by analysing the various roles of media in society. </a:t>
            </a:r>
            <a:endParaRPr lang="en-GB" dirty="0" smtClean="0"/>
          </a:p>
          <a:p>
            <a:r>
              <a:rPr lang="en-GB" dirty="0" smtClean="0"/>
              <a:t>Students </a:t>
            </a:r>
            <a:r>
              <a:rPr lang="en-GB" dirty="0"/>
              <a:t>will demonstrate critical understanding and discussion of the role(s) of media by writing discursive-style essay with a clear argument throughout, closely referencing a media text studied in class to support points of </a:t>
            </a:r>
            <a:r>
              <a:rPr lang="en-GB" dirty="0" smtClean="0"/>
              <a:t>discussion.</a:t>
            </a:r>
            <a:endParaRPr lang="en-GB" dirty="0"/>
          </a:p>
          <a:p>
            <a:r>
              <a:rPr lang="en-GB" dirty="0" smtClean="0"/>
              <a:t>Candidates will be presented with one Role of Media question in the exam. This will be selected by QS from three possible question areas studied. </a:t>
            </a:r>
          </a:p>
          <a:p>
            <a:r>
              <a:rPr lang="en-GB" dirty="0" smtClean="0"/>
              <a:t>Candidates must answer the question that appears on the paper, so a key skill is learning to select relevant evidence and link their analysis to the specific wording of the question. </a:t>
            </a:r>
            <a:endParaRPr lang="en-GB" dirty="0"/>
          </a:p>
          <a:p>
            <a:endParaRPr lang="en-GB" dirty="0"/>
          </a:p>
        </p:txBody>
      </p:sp>
    </p:spTree>
    <p:extLst>
      <p:ext uri="{BB962C8B-B14F-4D97-AF65-F5344CB8AC3E}">
        <p14:creationId xmlns:p14="http://schemas.microsoft.com/office/powerpoint/2010/main" val="321368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DE6D-7141-76CE-638D-BA617A3F0CCF}"/>
              </a:ext>
            </a:extLst>
          </p:cNvPr>
          <p:cNvSpPr>
            <a:spLocks noGrp="1"/>
          </p:cNvSpPr>
          <p:nvPr>
            <p:ph type="title"/>
          </p:nvPr>
        </p:nvSpPr>
        <p:spPr/>
        <p:txBody>
          <a:bodyPr/>
          <a:lstStyle/>
          <a:p>
            <a:r>
              <a:rPr lang="en-GB" dirty="0" smtClean="0"/>
              <a:t>Assignment</a:t>
            </a:r>
            <a:r>
              <a:rPr lang="en-GB" dirty="0" smtClean="0"/>
              <a:t> (50</a:t>
            </a:r>
            <a:r>
              <a:rPr lang="en-GB" dirty="0"/>
              <a:t>%)</a:t>
            </a:r>
          </a:p>
        </p:txBody>
      </p:sp>
      <p:sp>
        <p:nvSpPr>
          <p:cNvPr id="3" name="Content Placeholder 2">
            <a:extLst>
              <a:ext uri="{FF2B5EF4-FFF2-40B4-BE49-F238E27FC236}">
                <a16:creationId xmlns:a16="http://schemas.microsoft.com/office/drawing/2014/main" id="{4BBD5038-C513-0E2B-D84A-29FCE0EA2FFD}"/>
              </a:ext>
            </a:extLst>
          </p:cNvPr>
          <p:cNvSpPr>
            <a:spLocks noGrp="1"/>
          </p:cNvSpPr>
          <p:nvPr>
            <p:ph idx="1"/>
          </p:nvPr>
        </p:nvSpPr>
        <p:spPr/>
        <p:txBody>
          <a:bodyPr>
            <a:normAutofit fontScale="92500" lnSpcReduction="20000"/>
          </a:bodyPr>
          <a:lstStyle/>
          <a:p>
            <a:r>
              <a:rPr lang="en-GB" dirty="0"/>
              <a:t>The assignment is a </a:t>
            </a:r>
            <a:r>
              <a:rPr lang="en-GB" dirty="0" smtClean="0"/>
              <a:t>year-long </a:t>
            </a:r>
            <a:r>
              <a:rPr lang="en-GB" dirty="0"/>
              <a:t>project and involves pupils creating and evaluating their own media content based on a brief negotiated with the class teacher. </a:t>
            </a:r>
            <a:endParaRPr lang="en-GB" dirty="0" smtClean="0"/>
          </a:p>
          <a:p>
            <a:r>
              <a:rPr lang="en-GB" dirty="0" smtClean="0"/>
              <a:t>Final </a:t>
            </a:r>
            <a:r>
              <a:rPr lang="en-GB" dirty="0"/>
              <a:t>projects must be a finished media product, such as a short film or a film trailer. </a:t>
            </a:r>
            <a:endParaRPr lang="en-GB" dirty="0" smtClean="0"/>
          </a:p>
          <a:p>
            <a:r>
              <a:rPr lang="en-GB" dirty="0" smtClean="0"/>
              <a:t>Students </a:t>
            </a:r>
            <a:r>
              <a:rPr lang="en-GB" dirty="0"/>
              <a:t>are graded on the production, research, analysis and evaluation of their project. The media content created itself is not graded but is used as a guide by the </a:t>
            </a:r>
            <a:r>
              <a:rPr lang="en-GB" dirty="0" smtClean="0"/>
              <a:t>QS </a:t>
            </a:r>
            <a:r>
              <a:rPr lang="en-GB" dirty="0"/>
              <a:t>in the marking process. </a:t>
            </a:r>
            <a:endParaRPr lang="en-GB" dirty="0" smtClean="0"/>
          </a:p>
          <a:p>
            <a:r>
              <a:rPr lang="en-GB" dirty="0" smtClean="0"/>
              <a:t>There </a:t>
            </a:r>
            <a:r>
              <a:rPr lang="en-GB" dirty="0"/>
              <a:t>is no upper word limit, but most Higher assignment write ups range from </a:t>
            </a:r>
            <a:r>
              <a:rPr lang="en-GB" dirty="0" smtClean="0"/>
              <a:t>3000-6000 </a:t>
            </a:r>
            <a:r>
              <a:rPr lang="en-GB" dirty="0"/>
              <a:t>words long</a:t>
            </a:r>
            <a:r>
              <a:rPr lang="en-GB" dirty="0" smtClean="0"/>
              <a:t>.</a:t>
            </a:r>
          </a:p>
          <a:p>
            <a:r>
              <a:rPr lang="en-GB" dirty="0" smtClean="0"/>
              <a:t>Due to the length of the assignment, it is crucial that pupils meet the deadlines provided by their class teacher to avoid falling behind. </a:t>
            </a:r>
            <a:endParaRPr lang="en-GB" dirty="0"/>
          </a:p>
          <a:p>
            <a:r>
              <a:rPr lang="en-GB" dirty="0" smtClean="0"/>
              <a:t>If a pupil falls behind, it will become difficult for class teachers to provide crucial feedback on each section. </a:t>
            </a:r>
            <a:endParaRPr lang="en-GB" dirty="0"/>
          </a:p>
          <a:p>
            <a:endParaRPr lang="en-GB" dirty="0"/>
          </a:p>
        </p:txBody>
      </p:sp>
    </p:spTree>
    <p:extLst>
      <p:ext uri="{BB962C8B-B14F-4D97-AF65-F5344CB8AC3E}">
        <p14:creationId xmlns:p14="http://schemas.microsoft.com/office/powerpoint/2010/main" val="252375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DE6D-7141-76CE-638D-BA617A3F0CCF}"/>
              </a:ext>
            </a:extLst>
          </p:cNvPr>
          <p:cNvSpPr>
            <a:spLocks noGrp="1"/>
          </p:cNvSpPr>
          <p:nvPr>
            <p:ph type="title"/>
          </p:nvPr>
        </p:nvSpPr>
        <p:spPr>
          <a:xfrm>
            <a:off x="685800" y="0"/>
            <a:ext cx="7772400" cy="1609344"/>
          </a:xfrm>
        </p:spPr>
        <p:txBody>
          <a:bodyPr/>
          <a:lstStyle/>
          <a:p>
            <a:r>
              <a:rPr lang="en-GB" dirty="0" smtClean="0"/>
              <a:t>Assignment</a:t>
            </a:r>
            <a:r>
              <a:rPr lang="en-GB" dirty="0" smtClean="0"/>
              <a:t> (50</a:t>
            </a:r>
            <a:r>
              <a:rPr lang="en-GB" dirty="0"/>
              <a:t>%)</a:t>
            </a:r>
          </a:p>
        </p:txBody>
      </p:sp>
      <p:sp>
        <p:nvSpPr>
          <p:cNvPr id="3" name="Content Placeholder 2">
            <a:extLst>
              <a:ext uri="{FF2B5EF4-FFF2-40B4-BE49-F238E27FC236}">
                <a16:creationId xmlns:a16="http://schemas.microsoft.com/office/drawing/2014/main" id="{4BBD5038-C513-0E2B-D84A-29FCE0EA2FFD}"/>
              </a:ext>
            </a:extLst>
          </p:cNvPr>
          <p:cNvSpPr>
            <a:spLocks noGrp="1"/>
          </p:cNvSpPr>
          <p:nvPr>
            <p:ph idx="1"/>
          </p:nvPr>
        </p:nvSpPr>
        <p:spPr>
          <a:xfrm>
            <a:off x="506028" y="1260272"/>
            <a:ext cx="7952172" cy="5282569"/>
          </a:xfrm>
        </p:spPr>
        <p:txBody>
          <a:bodyPr>
            <a:normAutofit fontScale="92500" lnSpcReduction="10000"/>
          </a:bodyPr>
          <a:lstStyle/>
          <a:p>
            <a:r>
              <a:rPr lang="en-GB" dirty="0"/>
              <a:t>The </a:t>
            </a:r>
            <a:r>
              <a:rPr lang="en-GB" dirty="0" smtClean="0"/>
              <a:t>assignment is broken into two sections: the Planning Section (20 marks) and the Development Section (30 marks). </a:t>
            </a:r>
            <a:br>
              <a:rPr lang="en-GB" dirty="0" smtClean="0"/>
            </a:br>
            <a:r>
              <a:rPr lang="en-GB" dirty="0" smtClean="0"/>
              <a:t/>
            </a:r>
            <a:br>
              <a:rPr lang="en-GB" dirty="0" smtClean="0"/>
            </a:br>
            <a:r>
              <a:rPr lang="en-GB" dirty="0" smtClean="0">
                <a:solidFill>
                  <a:srgbClr val="FF0000"/>
                </a:solidFill>
              </a:rPr>
              <a:t>Planning Section </a:t>
            </a:r>
            <a:r>
              <a:rPr lang="en-GB" dirty="0" smtClean="0"/>
              <a:t>– </a:t>
            </a:r>
          </a:p>
          <a:p>
            <a:r>
              <a:rPr lang="en-GB" dirty="0" smtClean="0"/>
              <a:t>Candidates respond to a production brief set by the class teacher. They must research relevant media content, their target audience, production roles, and institutional constraints they’ll face during the filming process. The emphasis is not simply on stating what they plan to do, but on explaining why their choices are appropriate for the brief, audience and intended purpose. </a:t>
            </a:r>
            <a:br>
              <a:rPr lang="en-GB" dirty="0" smtClean="0"/>
            </a:br>
            <a:endParaRPr lang="en-GB" dirty="0" smtClean="0"/>
          </a:p>
          <a:p>
            <a:pPr marL="0" indent="0">
              <a:buNone/>
            </a:pPr>
            <a:r>
              <a:rPr lang="en-GB" dirty="0">
                <a:solidFill>
                  <a:srgbClr val="FF0000"/>
                </a:solidFill>
              </a:rPr>
              <a:t>D</a:t>
            </a:r>
            <a:r>
              <a:rPr lang="en-GB" dirty="0" smtClean="0">
                <a:solidFill>
                  <a:srgbClr val="FF0000"/>
                </a:solidFill>
              </a:rPr>
              <a:t>evelopment Section – </a:t>
            </a:r>
            <a:endParaRPr lang="en-GB" dirty="0">
              <a:solidFill>
                <a:srgbClr val="FF0000"/>
              </a:solidFill>
            </a:endParaRPr>
          </a:p>
          <a:p>
            <a:r>
              <a:rPr lang="en-GB" dirty="0" smtClean="0"/>
              <a:t>Candidates then put their plans into practice and create the finished media content. They explain and evaluate the work completed in their production role, including any challenges encountered and how these were overcome. </a:t>
            </a:r>
          </a:p>
          <a:p>
            <a:r>
              <a:rPr lang="en-GB" dirty="0" smtClean="0"/>
              <a:t>They also evaluate how effectively they implemented media codes in their finished content, such as camera angles/shots, sound design, editing and </a:t>
            </a:r>
            <a:r>
              <a:rPr lang="en-GB" dirty="0" err="1" smtClean="0"/>
              <a:t>mise</a:t>
            </a:r>
            <a:r>
              <a:rPr lang="en-GB" dirty="0" smtClean="0"/>
              <a:t>-</a:t>
            </a:r>
            <a:r>
              <a:rPr lang="en-GB" dirty="0" err="1" smtClean="0"/>
              <a:t>en</a:t>
            </a:r>
            <a:r>
              <a:rPr lang="en-GB" dirty="0" smtClean="0"/>
              <a:t>-scene. </a:t>
            </a:r>
          </a:p>
          <a:p>
            <a:pPr marL="0" indent="0">
              <a:buNone/>
            </a:pPr>
            <a:endParaRPr lang="en-GB" dirty="0" smtClean="0"/>
          </a:p>
          <a:p>
            <a:pPr marL="0" indent="0">
              <a:buNone/>
            </a:pPr>
            <a:endParaRPr lang="en-GB" dirty="0" smtClean="0"/>
          </a:p>
          <a:p>
            <a:pPr marL="0" indent="0">
              <a:buNone/>
            </a:pPr>
            <a:endParaRPr lang="en-GB" dirty="0" smtClean="0"/>
          </a:p>
        </p:txBody>
      </p:sp>
    </p:spTree>
    <p:extLst>
      <p:ext uri="{BB962C8B-B14F-4D97-AF65-F5344CB8AC3E}">
        <p14:creationId xmlns:p14="http://schemas.microsoft.com/office/powerpoint/2010/main" val="380521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07C43-303B-4EB3-63CE-D89FFC9E3463}"/>
              </a:ext>
            </a:extLst>
          </p:cNvPr>
          <p:cNvSpPr>
            <a:spLocks noGrp="1"/>
          </p:cNvSpPr>
          <p:nvPr>
            <p:ph type="title"/>
          </p:nvPr>
        </p:nvSpPr>
        <p:spPr/>
        <p:txBody>
          <a:bodyPr/>
          <a:lstStyle/>
          <a:p>
            <a:r>
              <a:rPr lang="en-GB" dirty="0"/>
              <a:t>Can I revise for </a:t>
            </a:r>
            <a:r>
              <a:rPr lang="en-GB" dirty="0" smtClean="0"/>
              <a:t>media</a:t>
            </a:r>
            <a:r>
              <a:rPr lang="en-GB" dirty="0" smtClean="0"/>
              <a:t>?</a:t>
            </a:r>
            <a:endParaRPr lang="en-GB" dirty="0"/>
          </a:p>
        </p:txBody>
      </p:sp>
      <p:sp>
        <p:nvSpPr>
          <p:cNvPr id="3" name="Content Placeholder 2">
            <a:extLst>
              <a:ext uri="{FF2B5EF4-FFF2-40B4-BE49-F238E27FC236}">
                <a16:creationId xmlns:a16="http://schemas.microsoft.com/office/drawing/2014/main" id="{4692A98E-214D-3979-118A-60BEA9E4364B}"/>
              </a:ext>
            </a:extLst>
          </p:cNvPr>
          <p:cNvSpPr>
            <a:spLocks noGrp="1"/>
          </p:cNvSpPr>
          <p:nvPr>
            <p:ph idx="1"/>
          </p:nvPr>
        </p:nvSpPr>
        <p:spPr/>
        <p:txBody>
          <a:bodyPr>
            <a:normAutofit fontScale="92500"/>
          </a:bodyPr>
          <a:lstStyle/>
          <a:p>
            <a:r>
              <a:rPr lang="en-GB" dirty="0"/>
              <a:t>Absolutely!</a:t>
            </a:r>
          </a:p>
          <a:p>
            <a:endParaRPr lang="en-GB" dirty="0"/>
          </a:p>
          <a:p>
            <a:r>
              <a:rPr lang="en-GB" dirty="0"/>
              <a:t>There are:</a:t>
            </a:r>
          </a:p>
          <a:p>
            <a:pPr lvl="1"/>
            <a:r>
              <a:rPr lang="en-GB" dirty="0" smtClean="0"/>
              <a:t>Poster a</a:t>
            </a:r>
            <a:r>
              <a:rPr lang="en-GB" dirty="0" smtClean="0"/>
              <a:t>nalysis </a:t>
            </a:r>
            <a:r>
              <a:rPr lang="en-GB" dirty="0"/>
              <a:t>skills to practise</a:t>
            </a:r>
          </a:p>
          <a:p>
            <a:pPr lvl="1"/>
            <a:r>
              <a:rPr lang="en-GB" dirty="0" smtClean="0"/>
              <a:t>Re-watching of </a:t>
            </a:r>
            <a:r>
              <a:rPr lang="en-GB" dirty="0"/>
              <a:t>the class text and </a:t>
            </a:r>
            <a:r>
              <a:rPr lang="en-GB" dirty="0" smtClean="0"/>
              <a:t>key scene analysis to </a:t>
            </a:r>
            <a:r>
              <a:rPr lang="en-GB" dirty="0"/>
              <a:t>learn</a:t>
            </a:r>
          </a:p>
          <a:p>
            <a:pPr lvl="1"/>
            <a:r>
              <a:rPr lang="en-GB" dirty="0"/>
              <a:t>Mind-maps to complete on </a:t>
            </a:r>
            <a:r>
              <a:rPr lang="en-GB" dirty="0" smtClean="0"/>
              <a:t>the relationship between each key aspect and the media content they have studied</a:t>
            </a:r>
          </a:p>
          <a:p>
            <a:pPr lvl="1"/>
            <a:r>
              <a:rPr lang="en-GB" dirty="0" smtClean="0"/>
              <a:t>Mind-maps </a:t>
            </a:r>
            <a:r>
              <a:rPr lang="en-GB" dirty="0"/>
              <a:t>to complete on key </a:t>
            </a:r>
            <a:r>
              <a:rPr lang="en-GB" dirty="0" smtClean="0"/>
              <a:t>themes/ ideas </a:t>
            </a:r>
            <a:r>
              <a:rPr lang="en-GB" dirty="0" smtClean="0"/>
              <a:t>in texts studied in class</a:t>
            </a:r>
            <a:endParaRPr lang="en-GB" dirty="0"/>
          </a:p>
          <a:p>
            <a:pPr lvl="1"/>
            <a:r>
              <a:rPr lang="en-GB" b="1" dirty="0">
                <a:solidFill>
                  <a:srgbClr val="FF0000"/>
                </a:solidFill>
              </a:rPr>
              <a:t>The more familiar they are with the skills and texts, the easier recall will be in the exam</a:t>
            </a:r>
            <a:r>
              <a:rPr lang="en-GB" b="1" dirty="0" smtClean="0">
                <a:solidFill>
                  <a:srgbClr val="FF0000"/>
                </a:solidFill>
              </a:rPr>
              <a:t>.</a:t>
            </a:r>
          </a:p>
          <a:p>
            <a:pPr lvl="1"/>
            <a:r>
              <a:rPr lang="en-GB" b="1" dirty="0" smtClean="0">
                <a:solidFill>
                  <a:srgbClr val="FF0000"/>
                </a:solidFill>
              </a:rPr>
              <a:t>Keeping up with assignment work is essential as it is worth 50% of the overall course award. Producing a strong assignment can therefore make a significant difference to a candidate’s final grade. </a:t>
            </a:r>
            <a:endParaRPr lang="en-GB" b="1" dirty="0">
              <a:solidFill>
                <a:srgbClr val="FF0000"/>
              </a:solidFill>
            </a:endParaRPr>
          </a:p>
          <a:p>
            <a:pPr lvl="1"/>
            <a:endParaRPr lang="en-GB" dirty="0"/>
          </a:p>
        </p:txBody>
      </p:sp>
    </p:spTree>
    <p:extLst>
      <p:ext uri="{BB962C8B-B14F-4D97-AF65-F5344CB8AC3E}">
        <p14:creationId xmlns:p14="http://schemas.microsoft.com/office/powerpoint/2010/main" val="261705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dissolv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dissolve">
                                      <p:cBhvr>
                                        <p:cTn id="33" dur="500"/>
                                        <p:tgtEl>
                                          <p:spTgt spid="3">
                                            <p:txEl>
                                              <p:pRg st="7" end="7"/>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dissolv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1398B-4ED5-6447-2D40-A41BCBE41E28}"/>
              </a:ext>
            </a:extLst>
          </p:cNvPr>
          <p:cNvSpPr>
            <a:spLocks noGrp="1"/>
          </p:cNvSpPr>
          <p:nvPr>
            <p:ph type="title"/>
          </p:nvPr>
        </p:nvSpPr>
        <p:spPr/>
        <p:txBody>
          <a:bodyPr/>
          <a:lstStyle/>
          <a:p>
            <a:r>
              <a:rPr lang="en-GB" dirty="0"/>
              <a:t>Practical Help</a:t>
            </a:r>
          </a:p>
        </p:txBody>
      </p:sp>
      <p:sp>
        <p:nvSpPr>
          <p:cNvPr id="3" name="Content Placeholder 2">
            <a:extLst>
              <a:ext uri="{FF2B5EF4-FFF2-40B4-BE49-F238E27FC236}">
                <a16:creationId xmlns:a16="http://schemas.microsoft.com/office/drawing/2014/main" id="{2425EA0E-6E6A-AD42-1B8E-52891B53C000}"/>
              </a:ext>
            </a:extLst>
          </p:cNvPr>
          <p:cNvSpPr>
            <a:spLocks noGrp="1"/>
          </p:cNvSpPr>
          <p:nvPr>
            <p:ph idx="1"/>
          </p:nvPr>
        </p:nvSpPr>
        <p:spPr>
          <a:xfrm>
            <a:off x="685800" y="1816100"/>
            <a:ext cx="7772400" cy="4356100"/>
          </a:xfrm>
        </p:spPr>
        <p:txBody>
          <a:bodyPr>
            <a:normAutofit/>
          </a:bodyPr>
          <a:lstStyle/>
          <a:p>
            <a:endParaRPr lang="en-GB" dirty="0"/>
          </a:p>
          <a:p>
            <a:pPr lvl="1"/>
            <a:r>
              <a:rPr lang="en-GB" dirty="0" smtClean="0"/>
              <a:t>Encourage your child to re-watch key scenes in th</a:t>
            </a:r>
            <a:r>
              <a:rPr lang="en-GB" dirty="0" smtClean="0"/>
              <a:t>e media texts they are studying. </a:t>
            </a:r>
            <a:r>
              <a:rPr lang="en-GB" dirty="0" smtClean="0"/>
              <a:t>Get </a:t>
            </a:r>
            <a:r>
              <a:rPr lang="en-GB" dirty="0"/>
              <a:t>them to tell you what the key ideas are and to pick out </a:t>
            </a:r>
            <a:r>
              <a:rPr lang="en-GB" dirty="0" smtClean="0"/>
              <a:t>media techniques </a:t>
            </a:r>
            <a:r>
              <a:rPr lang="en-GB" dirty="0"/>
              <a:t>that </a:t>
            </a:r>
            <a:r>
              <a:rPr lang="en-GB" dirty="0" smtClean="0"/>
              <a:t>reinforce </a:t>
            </a:r>
            <a:r>
              <a:rPr lang="en-GB" dirty="0"/>
              <a:t>these.</a:t>
            </a:r>
          </a:p>
          <a:p>
            <a:pPr lvl="1"/>
            <a:r>
              <a:rPr lang="en-GB" dirty="0"/>
              <a:t>Help to learn </a:t>
            </a:r>
            <a:r>
              <a:rPr lang="en-GB" dirty="0" smtClean="0"/>
              <a:t>how the creators of media texts use a variety of techniques. Ask them what media techniques are present in a key scene and get them to analyse the effect!</a:t>
            </a:r>
          </a:p>
          <a:p>
            <a:pPr lvl="1"/>
            <a:r>
              <a:rPr lang="en-GB" dirty="0" smtClean="0"/>
              <a:t>Get </a:t>
            </a:r>
            <a:r>
              <a:rPr lang="en-GB" dirty="0"/>
              <a:t>them to tell you about the </a:t>
            </a:r>
            <a:r>
              <a:rPr lang="en-GB" dirty="0" smtClean="0"/>
              <a:t>films they </a:t>
            </a:r>
            <a:r>
              <a:rPr lang="en-GB" dirty="0"/>
              <a:t>are studying – key themes, main </a:t>
            </a:r>
            <a:r>
              <a:rPr lang="en-GB" dirty="0" smtClean="0"/>
              <a:t>characters, and how the film explores important social issues. </a:t>
            </a:r>
            <a:endParaRPr lang="en-GB" dirty="0"/>
          </a:p>
          <a:p>
            <a:pPr lvl="1"/>
            <a:r>
              <a:rPr lang="en-GB" dirty="0" smtClean="0"/>
              <a:t>Encourage them to look at film posters (class teachers will provide a booklet </a:t>
            </a:r>
            <a:r>
              <a:rPr lang="en-GB" dirty="0" smtClean="0"/>
              <a:t>with a variety of film posters from different genres) and analyse techniques contained in the posters (genre conventions, </a:t>
            </a:r>
            <a:r>
              <a:rPr lang="en-GB" dirty="0" err="1" smtClean="0"/>
              <a:t>mise</a:t>
            </a:r>
            <a:r>
              <a:rPr lang="en-GB" dirty="0" smtClean="0"/>
              <a:t>-</a:t>
            </a:r>
            <a:r>
              <a:rPr lang="en-GB" dirty="0" err="1" smtClean="0"/>
              <a:t>en</a:t>
            </a:r>
            <a:r>
              <a:rPr lang="en-GB" dirty="0" smtClean="0"/>
              <a:t>-scene, character representations, narrative techniques). </a:t>
            </a:r>
            <a:endParaRPr lang="en-GB" dirty="0" smtClean="0"/>
          </a:p>
        </p:txBody>
      </p:sp>
    </p:spTree>
    <p:extLst>
      <p:ext uri="{BB962C8B-B14F-4D97-AF65-F5344CB8AC3E}">
        <p14:creationId xmlns:p14="http://schemas.microsoft.com/office/powerpoint/2010/main" val="39003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D204C-33F4-7623-B578-52BFFB90B1D7}"/>
              </a:ext>
            </a:extLst>
          </p:cNvPr>
          <p:cNvSpPr>
            <a:spLocks noGrp="1"/>
          </p:cNvSpPr>
          <p:nvPr>
            <p:ph type="title"/>
          </p:nvPr>
        </p:nvSpPr>
        <p:spPr/>
        <p:txBody>
          <a:bodyPr/>
          <a:lstStyle/>
          <a:p>
            <a:r>
              <a:rPr lang="en-GB" dirty="0"/>
              <a:t>Any questions?</a:t>
            </a:r>
          </a:p>
        </p:txBody>
      </p:sp>
      <p:sp>
        <p:nvSpPr>
          <p:cNvPr id="3" name="Content Placeholder 2">
            <a:extLst>
              <a:ext uri="{FF2B5EF4-FFF2-40B4-BE49-F238E27FC236}">
                <a16:creationId xmlns:a16="http://schemas.microsoft.com/office/drawing/2014/main" id="{B090ADEA-020D-8C8B-7CEE-B8928B40BAA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347818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{741B7663-A0BA-4244-8CF1-B0951315E8EB}tf10001070</Template>
  <TotalTime>136</TotalTime>
  <Words>964</Words>
  <Application>Microsoft Office PowerPoint</Application>
  <PresentationFormat>On-screen Show (4:3)</PresentationFormat>
  <Paragraphs>57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Rockwell</vt:lpstr>
      <vt:lpstr>Rockwell Condensed</vt:lpstr>
      <vt:lpstr>Rockwell Extra Bold</vt:lpstr>
      <vt:lpstr>Wingdings</vt:lpstr>
      <vt:lpstr>Wood Type</vt:lpstr>
      <vt:lpstr>Higher media</vt:lpstr>
      <vt:lpstr>What’s in the course?</vt:lpstr>
      <vt:lpstr>Analysis of Media Content (Exam Paper 1) (30%)</vt:lpstr>
      <vt:lpstr>Role of media (exam paper 2) (20%)</vt:lpstr>
      <vt:lpstr>Assignment (50%)</vt:lpstr>
      <vt:lpstr>Assignment (50%)</vt:lpstr>
      <vt:lpstr>Can I revise for media?</vt:lpstr>
      <vt:lpstr>Practical Help</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English</dc:title>
  <dc:creator>Mr Hughes</dc:creator>
  <cp:lastModifiedBy>015SKelly</cp:lastModifiedBy>
  <cp:revision>15</cp:revision>
  <cp:lastPrinted>2026-09-08T13:13:37Z</cp:lastPrinted>
  <dcterms:created xsi:type="dcterms:W3CDTF">2022-11-10T09:45:02Z</dcterms:created>
  <dcterms:modified xsi:type="dcterms:W3CDTF">2026-09-08T14:23:18Z</dcterms:modified>
</cp:coreProperties>
</file>