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76" r:id="rId4"/>
    <p:sldId id="261" r:id="rId5"/>
    <p:sldId id="260" r:id="rId6"/>
    <p:sldId id="274" r:id="rId7"/>
    <p:sldId id="259" r:id="rId8"/>
    <p:sldId id="262" r:id="rId9"/>
    <p:sldId id="263" r:id="rId10"/>
    <p:sldId id="264" r:id="rId11"/>
    <p:sldId id="270" r:id="rId12"/>
    <p:sldId id="271" r:id="rId13"/>
    <p:sldId id="272" r:id="rId14"/>
    <p:sldId id="273" r:id="rId15"/>
    <p:sldId id="268" r:id="rId16"/>
    <p:sldId id="277" r:id="rId17"/>
    <p:sldId id="266" r:id="rId18"/>
    <p:sldId id="267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CCCC"/>
    <a:srgbClr val="FF7C80"/>
    <a:srgbClr val="99FF99"/>
    <a:srgbClr val="00FF99"/>
    <a:srgbClr val="66FF99"/>
    <a:srgbClr val="CCFFCC"/>
    <a:srgbClr val="FF00FF"/>
    <a:srgbClr val="CC66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176" autoAdjust="0"/>
  </p:normalViewPr>
  <p:slideViewPr>
    <p:cSldViewPr snapToGrid="0">
      <p:cViewPr varScale="1">
        <p:scale>
          <a:sx n="96" d="100"/>
          <a:sy n="96" d="100"/>
        </p:scale>
        <p:origin x="5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935442-7290-4AE4-A542-3AA19880494D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A4CCC9-1C06-4CD0-9CC2-E7C743B461B9}">
      <dgm:prSet phldrT="[Text]" custT="1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10% of what we read</a:t>
          </a:r>
          <a:endParaRPr lang="en-US" sz="2400" dirty="0">
            <a:solidFill>
              <a:schemeClr val="tx1"/>
            </a:solidFill>
          </a:endParaRPr>
        </a:p>
      </dgm:t>
    </dgm:pt>
    <dgm:pt modelId="{955E1CB2-19B2-4E3A-BE5D-E5DF2A537EED}" type="parTrans" cxnId="{8F7A4D9B-D239-4F0B-8163-3A48807FE88A}">
      <dgm:prSet/>
      <dgm:spPr/>
      <dgm:t>
        <a:bodyPr/>
        <a:lstStyle/>
        <a:p>
          <a:endParaRPr lang="en-US"/>
        </a:p>
      </dgm:t>
    </dgm:pt>
    <dgm:pt modelId="{954A7C79-6070-4456-9F25-F20350E17484}" type="sibTrans" cxnId="{8F7A4D9B-D239-4F0B-8163-3A48807FE88A}">
      <dgm:prSet/>
      <dgm:spPr/>
      <dgm:t>
        <a:bodyPr/>
        <a:lstStyle/>
        <a:p>
          <a:endParaRPr lang="en-US"/>
        </a:p>
      </dgm:t>
    </dgm:pt>
    <dgm:pt modelId="{80C11D84-C421-4756-9014-91E8331EB2F8}">
      <dgm:prSet phldrT="[Text]" custT="1"/>
      <dgm:spPr>
        <a:solidFill>
          <a:srgbClr val="FF7C8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20% of what we hear</a:t>
          </a:r>
          <a:endParaRPr lang="en-US" sz="2400" dirty="0">
            <a:solidFill>
              <a:schemeClr val="tx1"/>
            </a:solidFill>
          </a:endParaRPr>
        </a:p>
      </dgm:t>
    </dgm:pt>
    <dgm:pt modelId="{5EF82A76-904C-45B6-9DCA-DF77E4A30A26}" type="parTrans" cxnId="{29296218-8229-49AF-B773-3D9C1BDF91C0}">
      <dgm:prSet/>
      <dgm:spPr/>
      <dgm:t>
        <a:bodyPr/>
        <a:lstStyle/>
        <a:p>
          <a:endParaRPr lang="en-US"/>
        </a:p>
      </dgm:t>
    </dgm:pt>
    <dgm:pt modelId="{5CEDF557-6D63-4F25-8B75-0AFF33045E7A}" type="sibTrans" cxnId="{29296218-8229-49AF-B773-3D9C1BDF91C0}">
      <dgm:prSet/>
      <dgm:spPr/>
      <dgm:t>
        <a:bodyPr/>
        <a:lstStyle/>
        <a:p>
          <a:endParaRPr lang="en-US"/>
        </a:p>
      </dgm:t>
    </dgm:pt>
    <dgm:pt modelId="{C9621B56-F05D-4A50-9A24-3DBDA40C6F5C}">
      <dgm:prSet phldrT="[Text]" custT="1"/>
      <dgm:spPr>
        <a:solidFill>
          <a:srgbClr val="FFCCCC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30% of what we see</a:t>
          </a:r>
          <a:endParaRPr lang="en-US" sz="2400" dirty="0">
            <a:solidFill>
              <a:schemeClr val="tx1"/>
            </a:solidFill>
          </a:endParaRPr>
        </a:p>
      </dgm:t>
    </dgm:pt>
    <dgm:pt modelId="{50FB015E-9722-45F0-B4BA-C0605CCB7720}" type="parTrans" cxnId="{4CA8459C-1FA3-4AFF-A0DB-5CC139845643}">
      <dgm:prSet/>
      <dgm:spPr/>
      <dgm:t>
        <a:bodyPr/>
        <a:lstStyle/>
        <a:p>
          <a:endParaRPr lang="en-US"/>
        </a:p>
      </dgm:t>
    </dgm:pt>
    <dgm:pt modelId="{6213F941-9B3A-423A-8A86-2A949165DD0C}" type="sibTrans" cxnId="{4CA8459C-1FA3-4AFF-A0DB-5CC139845643}">
      <dgm:prSet/>
      <dgm:spPr/>
      <dgm:t>
        <a:bodyPr/>
        <a:lstStyle/>
        <a:p>
          <a:endParaRPr lang="en-US"/>
        </a:p>
      </dgm:t>
    </dgm:pt>
    <dgm:pt modelId="{416FAFD3-F4BB-401E-8EA9-F1C8A79AE2E0}">
      <dgm:prSet phldrT="[Text]" custT="1"/>
      <dgm:spPr>
        <a:solidFill>
          <a:srgbClr val="CCFFCC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50% of what we see and hear</a:t>
          </a:r>
          <a:endParaRPr lang="en-US" sz="2400" dirty="0">
            <a:solidFill>
              <a:schemeClr val="tx1"/>
            </a:solidFill>
          </a:endParaRPr>
        </a:p>
      </dgm:t>
    </dgm:pt>
    <dgm:pt modelId="{7BF198DD-33BB-4B66-B8E5-87B54DE3E57F}" type="parTrans" cxnId="{985C9D54-E03E-421E-9416-1190A1CD2328}">
      <dgm:prSet/>
      <dgm:spPr/>
      <dgm:t>
        <a:bodyPr/>
        <a:lstStyle/>
        <a:p>
          <a:endParaRPr lang="en-US"/>
        </a:p>
      </dgm:t>
    </dgm:pt>
    <dgm:pt modelId="{D81A920B-E15D-444A-994A-02456BA60E0A}" type="sibTrans" cxnId="{985C9D54-E03E-421E-9416-1190A1CD2328}">
      <dgm:prSet/>
      <dgm:spPr/>
      <dgm:t>
        <a:bodyPr/>
        <a:lstStyle/>
        <a:p>
          <a:endParaRPr lang="en-US"/>
        </a:p>
      </dgm:t>
    </dgm:pt>
    <dgm:pt modelId="{203CEE0E-775E-40D1-85C4-22E47410E03F}">
      <dgm:prSet phldrT="[Text]" custT="1"/>
      <dgm:spPr>
        <a:solidFill>
          <a:srgbClr val="99FF99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80% of what we experience</a:t>
          </a:r>
        </a:p>
      </dgm:t>
    </dgm:pt>
    <dgm:pt modelId="{6033912F-1EB5-46DE-9971-B78ED9FEECBF}" type="parTrans" cxnId="{0DFD2390-D2B2-4776-AFDC-4F4AA7C3103F}">
      <dgm:prSet/>
      <dgm:spPr/>
      <dgm:t>
        <a:bodyPr/>
        <a:lstStyle/>
        <a:p>
          <a:endParaRPr lang="en-US"/>
        </a:p>
      </dgm:t>
    </dgm:pt>
    <dgm:pt modelId="{ECF32F0E-FB76-4F50-ADD9-13E0A906DC2C}" type="sibTrans" cxnId="{0DFD2390-D2B2-4776-AFDC-4F4AA7C3103F}">
      <dgm:prSet/>
      <dgm:spPr/>
      <dgm:t>
        <a:bodyPr/>
        <a:lstStyle/>
        <a:p>
          <a:endParaRPr lang="en-US"/>
        </a:p>
      </dgm:t>
    </dgm:pt>
    <dgm:pt modelId="{6F7D4919-C551-48B3-93EA-0F1E997D96A2}">
      <dgm:prSet phldrT="[Text]"/>
      <dgm:spPr>
        <a:solidFill>
          <a:srgbClr val="00FF99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95% of what we teach someone else </a:t>
          </a:r>
          <a:endParaRPr lang="en-US" sz="2400" dirty="0">
            <a:solidFill>
              <a:schemeClr val="tx1"/>
            </a:solidFill>
          </a:endParaRPr>
        </a:p>
      </dgm:t>
    </dgm:pt>
    <dgm:pt modelId="{EE360B1A-F9F2-4C0B-9D17-0B271426D3F9}" type="parTrans" cxnId="{52BAA8E4-24BC-4442-B796-218ED9955111}">
      <dgm:prSet/>
      <dgm:spPr/>
      <dgm:t>
        <a:bodyPr/>
        <a:lstStyle/>
        <a:p>
          <a:endParaRPr lang="en-US"/>
        </a:p>
      </dgm:t>
    </dgm:pt>
    <dgm:pt modelId="{9E41C09C-00F5-4417-93F5-E4C43F911D08}" type="sibTrans" cxnId="{52BAA8E4-24BC-4442-B796-218ED9955111}">
      <dgm:prSet/>
      <dgm:spPr/>
      <dgm:t>
        <a:bodyPr/>
        <a:lstStyle/>
        <a:p>
          <a:endParaRPr lang="en-US"/>
        </a:p>
      </dgm:t>
    </dgm:pt>
    <dgm:pt modelId="{45A2A104-C7BC-4C12-984A-E65907DC9123}" type="pres">
      <dgm:prSet presAssocID="{4C935442-7290-4AE4-A542-3AA1988049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F67203-6D17-4A64-9E9C-BB69E850E4BB}" type="pres">
      <dgm:prSet presAssocID="{6F7D4919-C551-48B3-93EA-0F1E997D96A2}" presName="boxAndChildren" presStyleCnt="0"/>
      <dgm:spPr/>
    </dgm:pt>
    <dgm:pt modelId="{6A953175-BF83-4D52-9EC6-C0D2FEDA29C4}" type="pres">
      <dgm:prSet presAssocID="{6F7D4919-C551-48B3-93EA-0F1E997D96A2}" presName="parentTextBox" presStyleLbl="node1" presStyleIdx="0" presStyleCnt="6"/>
      <dgm:spPr/>
      <dgm:t>
        <a:bodyPr/>
        <a:lstStyle/>
        <a:p>
          <a:endParaRPr lang="en-US"/>
        </a:p>
      </dgm:t>
    </dgm:pt>
    <dgm:pt modelId="{45A27D43-8D71-4A4C-8EEE-11ABF1DE0328}" type="pres">
      <dgm:prSet presAssocID="{ECF32F0E-FB76-4F50-ADD9-13E0A906DC2C}" presName="sp" presStyleCnt="0"/>
      <dgm:spPr/>
    </dgm:pt>
    <dgm:pt modelId="{D057C688-7626-4898-B289-C13463542C4E}" type="pres">
      <dgm:prSet presAssocID="{203CEE0E-775E-40D1-85C4-22E47410E03F}" presName="arrowAndChildren" presStyleCnt="0"/>
      <dgm:spPr/>
    </dgm:pt>
    <dgm:pt modelId="{26DCD294-A1F3-477A-9211-3D1EB8486A5D}" type="pres">
      <dgm:prSet presAssocID="{203CEE0E-775E-40D1-85C4-22E47410E03F}" presName="parentTextArrow" presStyleLbl="node1" presStyleIdx="1" presStyleCnt="6"/>
      <dgm:spPr/>
      <dgm:t>
        <a:bodyPr/>
        <a:lstStyle/>
        <a:p>
          <a:endParaRPr lang="en-US"/>
        </a:p>
      </dgm:t>
    </dgm:pt>
    <dgm:pt modelId="{ED312E4D-03A4-49BF-9869-98478BBEE940}" type="pres">
      <dgm:prSet presAssocID="{D81A920B-E15D-444A-994A-02456BA60E0A}" presName="sp" presStyleCnt="0"/>
      <dgm:spPr/>
    </dgm:pt>
    <dgm:pt modelId="{887AA2BB-EED0-4F95-B63F-6A61F6849DD3}" type="pres">
      <dgm:prSet presAssocID="{416FAFD3-F4BB-401E-8EA9-F1C8A79AE2E0}" presName="arrowAndChildren" presStyleCnt="0"/>
      <dgm:spPr/>
    </dgm:pt>
    <dgm:pt modelId="{AD7BAB3C-26F6-4994-9FF5-9FAD5B69E9B0}" type="pres">
      <dgm:prSet presAssocID="{416FAFD3-F4BB-401E-8EA9-F1C8A79AE2E0}" presName="parentTextArrow" presStyleLbl="node1" presStyleIdx="2" presStyleCnt="6"/>
      <dgm:spPr/>
      <dgm:t>
        <a:bodyPr/>
        <a:lstStyle/>
        <a:p>
          <a:endParaRPr lang="en-US"/>
        </a:p>
      </dgm:t>
    </dgm:pt>
    <dgm:pt modelId="{2D38BA14-9DBB-4B6F-9093-1440DB6A2EBA}" type="pres">
      <dgm:prSet presAssocID="{6213F941-9B3A-423A-8A86-2A949165DD0C}" presName="sp" presStyleCnt="0"/>
      <dgm:spPr/>
    </dgm:pt>
    <dgm:pt modelId="{9FB737AF-4A09-4F40-8999-343F76686757}" type="pres">
      <dgm:prSet presAssocID="{C9621B56-F05D-4A50-9A24-3DBDA40C6F5C}" presName="arrowAndChildren" presStyleCnt="0"/>
      <dgm:spPr/>
    </dgm:pt>
    <dgm:pt modelId="{53B0E1B8-9F01-4D10-81BF-DEA7891A7764}" type="pres">
      <dgm:prSet presAssocID="{C9621B56-F05D-4A50-9A24-3DBDA40C6F5C}" presName="parentTextArrow" presStyleLbl="node1" presStyleIdx="3" presStyleCnt="6"/>
      <dgm:spPr/>
      <dgm:t>
        <a:bodyPr/>
        <a:lstStyle/>
        <a:p>
          <a:endParaRPr lang="en-US"/>
        </a:p>
      </dgm:t>
    </dgm:pt>
    <dgm:pt modelId="{1B96ED0C-DCED-495C-AAA9-E6F47D1A1829}" type="pres">
      <dgm:prSet presAssocID="{5CEDF557-6D63-4F25-8B75-0AFF33045E7A}" presName="sp" presStyleCnt="0"/>
      <dgm:spPr/>
    </dgm:pt>
    <dgm:pt modelId="{80DEB0C1-0E86-4441-9D04-54CFE078171D}" type="pres">
      <dgm:prSet presAssocID="{80C11D84-C421-4756-9014-91E8331EB2F8}" presName="arrowAndChildren" presStyleCnt="0"/>
      <dgm:spPr/>
    </dgm:pt>
    <dgm:pt modelId="{A40E023B-18A8-4A8D-BAD0-EF3F86853BEB}" type="pres">
      <dgm:prSet presAssocID="{80C11D84-C421-4756-9014-91E8331EB2F8}" presName="parentTextArrow" presStyleLbl="node1" presStyleIdx="4" presStyleCnt="6"/>
      <dgm:spPr/>
      <dgm:t>
        <a:bodyPr/>
        <a:lstStyle/>
        <a:p>
          <a:endParaRPr lang="en-US"/>
        </a:p>
      </dgm:t>
    </dgm:pt>
    <dgm:pt modelId="{6C5B8C4E-E6AB-49AD-B265-BC3E74B0ADDB}" type="pres">
      <dgm:prSet presAssocID="{954A7C79-6070-4456-9F25-F20350E17484}" presName="sp" presStyleCnt="0"/>
      <dgm:spPr/>
    </dgm:pt>
    <dgm:pt modelId="{E0277CA4-F839-414B-99BF-BB43BDC3B914}" type="pres">
      <dgm:prSet presAssocID="{22A4CCC9-1C06-4CD0-9CC2-E7C743B461B9}" presName="arrowAndChildren" presStyleCnt="0"/>
      <dgm:spPr/>
    </dgm:pt>
    <dgm:pt modelId="{9A034B22-1165-40E0-AD7B-E3793CF9A10F}" type="pres">
      <dgm:prSet presAssocID="{22A4CCC9-1C06-4CD0-9CC2-E7C743B461B9}" presName="parentTextArrow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2C4AA5AB-6131-461B-AA7F-0517F271555B}" type="presOf" srcId="{80C11D84-C421-4756-9014-91E8331EB2F8}" destId="{A40E023B-18A8-4A8D-BAD0-EF3F86853BEB}" srcOrd="0" destOrd="0" presId="urn:microsoft.com/office/officeart/2005/8/layout/process4"/>
    <dgm:cxn modelId="{63B313F3-3B9B-4388-97FE-2BF26B4FFAE5}" type="presOf" srcId="{416FAFD3-F4BB-401E-8EA9-F1C8A79AE2E0}" destId="{AD7BAB3C-26F6-4994-9FF5-9FAD5B69E9B0}" srcOrd="0" destOrd="0" presId="urn:microsoft.com/office/officeart/2005/8/layout/process4"/>
    <dgm:cxn modelId="{46C49AAD-B172-4F29-9593-CE3A0BB6D189}" type="presOf" srcId="{6F7D4919-C551-48B3-93EA-0F1E997D96A2}" destId="{6A953175-BF83-4D52-9EC6-C0D2FEDA29C4}" srcOrd="0" destOrd="0" presId="urn:microsoft.com/office/officeart/2005/8/layout/process4"/>
    <dgm:cxn modelId="{29296218-8229-49AF-B773-3D9C1BDF91C0}" srcId="{4C935442-7290-4AE4-A542-3AA19880494D}" destId="{80C11D84-C421-4756-9014-91E8331EB2F8}" srcOrd="1" destOrd="0" parTransId="{5EF82A76-904C-45B6-9DCA-DF77E4A30A26}" sibTransId="{5CEDF557-6D63-4F25-8B75-0AFF33045E7A}"/>
    <dgm:cxn modelId="{4A5D494A-8CE9-4701-842D-AF8D9B0FACA6}" type="presOf" srcId="{22A4CCC9-1C06-4CD0-9CC2-E7C743B461B9}" destId="{9A034B22-1165-40E0-AD7B-E3793CF9A10F}" srcOrd="0" destOrd="0" presId="urn:microsoft.com/office/officeart/2005/8/layout/process4"/>
    <dgm:cxn modelId="{2A7819DF-3056-4D36-8E38-61226A424493}" type="presOf" srcId="{203CEE0E-775E-40D1-85C4-22E47410E03F}" destId="{26DCD294-A1F3-477A-9211-3D1EB8486A5D}" srcOrd="0" destOrd="0" presId="urn:microsoft.com/office/officeart/2005/8/layout/process4"/>
    <dgm:cxn modelId="{52BAA8E4-24BC-4442-B796-218ED9955111}" srcId="{4C935442-7290-4AE4-A542-3AA19880494D}" destId="{6F7D4919-C551-48B3-93EA-0F1E997D96A2}" srcOrd="5" destOrd="0" parTransId="{EE360B1A-F9F2-4C0B-9D17-0B271426D3F9}" sibTransId="{9E41C09C-00F5-4417-93F5-E4C43F911D08}"/>
    <dgm:cxn modelId="{B37C8E2A-EAD0-4117-9438-93CEEB895DA0}" type="presOf" srcId="{4C935442-7290-4AE4-A542-3AA19880494D}" destId="{45A2A104-C7BC-4C12-984A-E65907DC9123}" srcOrd="0" destOrd="0" presId="urn:microsoft.com/office/officeart/2005/8/layout/process4"/>
    <dgm:cxn modelId="{3F2DF1E7-429B-4BAC-BA8B-68850DDA358A}" type="presOf" srcId="{C9621B56-F05D-4A50-9A24-3DBDA40C6F5C}" destId="{53B0E1B8-9F01-4D10-81BF-DEA7891A7764}" srcOrd="0" destOrd="0" presId="urn:microsoft.com/office/officeart/2005/8/layout/process4"/>
    <dgm:cxn modelId="{8F7A4D9B-D239-4F0B-8163-3A48807FE88A}" srcId="{4C935442-7290-4AE4-A542-3AA19880494D}" destId="{22A4CCC9-1C06-4CD0-9CC2-E7C743B461B9}" srcOrd="0" destOrd="0" parTransId="{955E1CB2-19B2-4E3A-BE5D-E5DF2A537EED}" sibTransId="{954A7C79-6070-4456-9F25-F20350E17484}"/>
    <dgm:cxn modelId="{0DFD2390-D2B2-4776-AFDC-4F4AA7C3103F}" srcId="{4C935442-7290-4AE4-A542-3AA19880494D}" destId="{203CEE0E-775E-40D1-85C4-22E47410E03F}" srcOrd="4" destOrd="0" parTransId="{6033912F-1EB5-46DE-9971-B78ED9FEECBF}" sibTransId="{ECF32F0E-FB76-4F50-ADD9-13E0A906DC2C}"/>
    <dgm:cxn modelId="{4CA8459C-1FA3-4AFF-A0DB-5CC139845643}" srcId="{4C935442-7290-4AE4-A542-3AA19880494D}" destId="{C9621B56-F05D-4A50-9A24-3DBDA40C6F5C}" srcOrd="2" destOrd="0" parTransId="{50FB015E-9722-45F0-B4BA-C0605CCB7720}" sibTransId="{6213F941-9B3A-423A-8A86-2A949165DD0C}"/>
    <dgm:cxn modelId="{985C9D54-E03E-421E-9416-1190A1CD2328}" srcId="{4C935442-7290-4AE4-A542-3AA19880494D}" destId="{416FAFD3-F4BB-401E-8EA9-F1C8A79AE2E0}" srcOrd="3" destOrd="0" parTransId="{7BF198DD-33BB-4B66-B8E5-87B54DE3E57F}" sibTransId="{D81A920B-E15D-444A-994A-02456BA60E0A}"/>
    <dgm:cxn modelId="{CEB73957-5102-4F67-A9F6-0102D57C2C1E}" type="presParOf" srcId="{45A2A104-C7BC-4C12-984A-E65907DC9123}" destId="{C8F67203-6D17-4A64-9E9C-BB69E850E4BB}" srcOrd="0" destOrd="0" presId="urn:microsoft.com/office/officeart/2005/8/layout/process4"/>
    <dgm:cxn modelId="{EB0CA0D0-810D-40C7-8CB6-4E3B9CA096CF}" type="presParOf" srcId="{C8F67203-6D17-4A64-9E9C-BB69E850E4BB}" destId="{6A953175-BF83-4D52-9EC6-C0D2FEDA29C4}" srcOrd="0" destOrd="0" presId="urn:microsoft.com/office/officeart/2005/8/layout/process4"/>
    <dgm:cxn modelId="{D9AFC4E4-BE3E-4BD2-972F-46C937DA1232}" type="presParOf" srcId="{45A2A104-C7BC-4C12-984A-E65907DC9123}" destId="{45A27D43-8D71-4A4C-8EEE-11ABF1DE0328}" srcOrd="1" destOrd="0" presId="urn:microsoft.com/office/officeart/2005/8/layout/process4"/>
    <dgm:cxn modelId="{7642CEBE-C017-4B56-A18B-CF30D62BDCC2}" type="presParOf" srcId="{45A2A104-C7BC-4C12-984A-E65907DC9123}" destId="{D057C688-7626-4898-B289-C13463542C4E}" srcOrd="2" destOrd="0" presId="urn:microsoft.com/office/officeart/2005/8/layout/process4"/>
    <dgm:cxn modelId="{4CB60ADE-5AA5-47D9-893C-61666F90BE56}" type="presParOf" srcId="{D057C688-7626-4898-B289-C13463542C4E}" destId="{26DCD294-A1F3-477A-9211-3D1EB8486A5D}" srcOrd="0" destOrd="0" presId="urn:microsoft.com/office/officeart/2005/8/layout/process4"/>
    <dgm:cxn modelId="{EEC62C8F-C3E3-4C3A-8666-30EEDFF8E342}" type="presParOf" srcId="{45A2A104-C7BC-4C12-984A-E65907DC9123}" destId="{ED312E4D-03A4-49BF-9869-98478BBEE940}" srcOrd="3" destOrd="0" presId="urn:microsoft.com/office/officeart/2005/8/layout/process4"/>
    <dgm:cxn modelId="{AFC76316-5BDA-4300-9DE5-1AB2AA34A684}" type="presParOf" srcId="{45A2A104-C7BC-4C12-984A-E65907DC9123}" destId="{887AA2BB-EED0-4F95-B63F-6A61F6849DD3}" srcOrd="4" destOrd="0" presId="urn:microsoft.com/office/officeart/2005/8/layout/process4"/>
    <dgm:cxn modelId="{696DAD4B-E918-40BC-851D-C51E79446FEF}" type="presParOf" srcId="{887AA2BB-EED0-4F95-B63F-6A61F6849DD3}" destId="{AD7BAB3C-26F6-4994-9FF5-9FAD5B69E9B0}" srcOrd="0" destOrd="0" presId="urn:microsoft.com/office/officeart/2005/8/layout/process4"/>
    <dgm:cxn modelId="{3922A9CA-1676-4060-8E1F-6B0340104333}" type="presParOf" srcId="{45A2A104-C7BC-4C12-984A-E65907DC9123}" destId="{2D38BA14-9DBB-4B6F-9093-1440DB6A2EBA}" srcOrd="5" destOrd="0" presId="urn:microsoft.com/office/officeart/2005/8/layout/process4"/>
    <dgm:cxn modelId="{8D915D6D-0FE0-44DE-93E1-34745893EB9F}" type="presParOf" srcId="{45A2A104-C7BC-4C12-984A-E65907DC9123}" destId="{9FB737AF-4A09-4F40-8999-343F76686757}" srcOrd="6" destOrd="0" presId="urn:microsoft.com/office/officeart/2005/8/layout/process4"/>
    <dgm:cxn modelId="{660442E3-2947-4192-85D9-73F8729E57EE}" type="presParOf" srcId="{9FB737AF-4A09-4F40-8999-343F76686757}" destId="{53B0E1B8-9F01-4D10-81BF-DEA7891A7764}" srcOrd="0" destOrd="0" presId="urn:microsoft.com/office/officeart/2005/8/layout/process4"/>
    <dgm:cxn modelId="{9915DB49-4111-406E-976F-8F74C5A43A94}" type="presParOf" srcId="{45A2A104-C7BC-4C12-984A-E65907DC9123}" destId="{1B96ED0C-DCED-495C-AAA9-E6F47D1A1829}" srcOrd="7" destOrd="0" presId="urn:microsoft.com/office/officeart/2005/8/layout/process4"/>
    <dgm:cxn modelId="{D769B7FF-9209-4256-9E92-DF52B7939694}" type="presParOf" srcId="{45A2A104-C7BC-4C12-984A-E65907DC9123}" destId="{80DEB0C1-0E86-4441-9D04-54CFE078171D}" srcOrd="8" destOrd="0" presId="urn:microsoft.com/office/officeart/2005/8/layout/process4"/>
    <dgm:cxn modelId="{D7883092-6A13-4EC6-A494-82EDEA6D7D13}" type="presParOf" srcId="{80DEB0C1-0E86-4441-9D04-54CFE078171D}" destId="{A40E023B-18A8-4A8D-BAD0-EF3F86853BEB}" srcOrd="0" destOrd="0" presId="urn:microsoft.com/office/officeart/2005/8/layout/process4"/>
    <dgm:cxn modelId="{781CA575-76BD-478E-AA4D-53141899C91B}" type="presParOf" srcId="{45A2A104-C7BC-4C12-984A-E65907DC9123}" destId="{6C5B8C4E-E6AB-49AD-B265-BC3E74B0ADDB}" srcOrd="9" destOrd="0" presId="urn:microsoft.com/office/officeart/2005/8/layout/process4"/>
    <dgm:cxn modelId="{919E7EB6-5AE6-4CE0-8A44-472B6D7ECB21}" type="presParOf" srcId="{45A2A104-C7BC-4C12-984A-E65907DC9123}" destId="{E0277CA4-F839-414B-99BF-BB43BDC3B914}" srcOrd="10" destOrd="0" presId="urn:microsoft.com/office/officeart/2005/8/layout/process4"/>
    <dgm:cxn modelId="{D659D9B0-72B7-443E-9085-4C2F54A9CED8}" type="presParOf" srcId="{E0277CA4-F839-414B-99BF-BB43BDC3B914}" destId="{9A034B22-1165-40E0-AD7B-E3793CF9A10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3175-BF83-4D52-9EC6-C0D2FEDA29C4}">
      <dsp:nvSpPr>
        <dsp:cNvPr id="0" name=""/>
        <dsp:cNvSpPr/>
      </dsp:nvSpPr>
      <dsp:spPr>
        <a:xfrm>
          <a:off x="0" y="5639080"/>
          <a:ext cx="6410960" cy="740126"/>
        </a:xfrm>
        <a:prstGeom prst="rect">
          <a:avLst/>
        </a:prstGeom>
        <a:solidFill>
          <a:srgbClr val="00FF99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</a:rPr>
            <a:t>95% of what we teach someone else 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0" y="5639080"/>
        <a:ext cx="6410960" cy="740126"/>
      </dsp:txXfrm>
    </dsp:sp>
    <dsp:sp modelId="{26DCD294-A1F3-477A-9211-3D1EB8486A5D}">
      <dsp:nvSpPr>
        <dsp:cNvPr id="0" name=""/>
        <dsp:cNvSpPr/>
      </dsp:nvSpPr>
      <dsp:spPr>
        <a:xfrm rot="10800000">
          <a:off x="0" y="4511868"/>
          <a:ext cx="6410960" cy="1138314"/>
        </a:xfrm>
        <a:prstGeom prst="upArrowCallout">
          <a:avLst/>
        </a:prstGeom>
        <a:solidFill>
          <a:srgbClr val="99FF99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80% of what we experience</a:t>
          </a:r>
        </a:p>
      </dsp:txBody>
      <dsp:txXfrm rot="10800000">
        <a:off x="0" y="4511868"/>
        <a:ext cx="6410960" cy="739642"/>
      </dsp:txXfrm>
    </dsp:sp>
    <dsp:sp modelId="{AD7BAB3C-26F6-4994-9FF5-9FAD5B69E9B0}">
      <dsp:nvSpPr>
        <dsp:cNvPr id="0" name=""/>
        <dsp:cNvSpPr/>
      </dsp:nvSpPr>
      <dsp:spPr>
        <a:xfrm rot="10800000">
          <a:off x="0" y="3384656"/>
          <a:ext cx="6410960" cy="1138314"/>
        </a:xfrm>
        <a:prstGeom prst="upArrowCallout">
          <a:avLst/>
        </a:prstGeom>
        <a:solidFill>
          <a:srgbClr val="CCFFCC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50% of what we see and hear</a:t>
          </a:r>
          <a:endParaRPr lang="en-US" sz="2400" kern="1200" dirty="0">
            <a:solidFill>
              <a:schemeClr val="tx1"/>
            </a:solidFill>
          </a:endParaRPr>
        </a:p>
      </dsp:txBody>
      <dsp:txXfrm rot="10800000">
        <a:off x="0" y="3384656"/>
        <a:ext cx="6410960" cy="739642"/>
      </dsp:txXfrm>
    </dsp:sp>
    <dsp:sp modelId="{53B0E1B8-9F01-4D10-81BF-DEA7891A7764}">
      <dsp:nvSpPr>
        <dsp:cNvPr id="0" name=""/>
        <dsp:cNvSpPr/>
      </dsp:nvSpPr>
      <dsp:spPr>
        <a:xfrm rot="10800000">
          <a:off x="0" y="2257443"/>
          <a:ext cx="6410960" cy="1138314"/>
        </a:xfrm>
        <a:prstGeom prst="upArrowCallout">
          <a:avLst/>
        </a:prstGeom>
        <a:solidFill>
          <a:srgbClr val="FFCCCC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30% of what we see</a:t>
          </a:r>
          <a:endParaRPr lang="en-US" sz="2400" kern="1200" dirty="0">
            <a:solidFill>
              <a:schemeClr val="tx1"/>
            </a:solidFill>
          </a:endParaRPr>
        </a:p>
      </dsp:txBody>
      <dsp:txXfrm rot="10800000">
        <a:off x="0" y="2257443"/>
        <a:ext cx="6410960" cy="739642"/>
      </dsp:txXfrm>
    </dsp:sp>
    <dsp:sp modelId="{A40E023B-18A8-4A8D-BAD0-EF3F86853BEB}">
      <dsp:nvSpPr>
        <dsp:cNvPr id="0" name=""/>
        <dsp:cNvSpPr/>
      </dsp:nvSpPr>
      <dsp:spPr>
        <a:xfrm rot="10800000">
          <a:off x="0" y="1130231"/>
          <a:ext cx="6410960" cy="1138314"/>
        </a:xfrm>
        <a:prstGeom prst="upArrowCallout">
          <a:avLst/>
        </a:prstGeom>
        <a:solidFill>
          <a:srgbClr val="FF7C8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20% of what we hear</a:t>
          </a:r>
          <a:endParaRPr lang="en-US" sz="2400" kern="1200" dirty="0">
            <a:solidFill>
              <a:schemeClr val="tx1"/>
            </a:solidFill>
          </a:endParaRPr>
        </a:p>
      </dsp:txBody>
      <dsp:txXfrm rot="10800000">
        <a:off x="0" y="1130231"/>
        <a:ext cx="6410960" cy="739642"/>
      </dsp:txXfrm>
    </dsp:sp>
    <dsp:sp modelId="{9A034B22-1165-40E0-AD7B-E3793CF9A10F}">
      <dsp:nvSpPr>
        <dsp:cNvPr id="0" name=""/>
        <dsp:cNvSpPr/>
      </dsp:nvSpPr>
      <dsp:spPr>
        <a:xfrm rot="10800000">
          <a:off x="0" y="3018"/>
          <a:ext cx="6410960" cy="1138314"/>
        </a:xfrm>
        <a:prstGeom prst="upArrowCallout">
          <a:avLst/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10% of what we read</a:t>
          </a:r>
          <a:endParaRPr lang="en-US" sz="2400" kern="1200" dirty="0">
            <a:solidFill>
              <a:schemeClr val="tx1"/>
            </a:solidFill>
          </a:endParaRPr>
        </a:p>
      </dsp:txBody>
      <dsp:txXfrm rot="10800000">
        <a:off x="0" y="3018"/>
        <a:ext cx="6410960" cy="739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2FBD9-E35A-483B-A5CE-BEF342F938A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CE7BF-884F-48D3-95E8-21336B3717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907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Easier</a:t>
            </a:r>
            <a:r>
              <a:rPr lang="en-GB" baseline="0" dirty="0" smtClean="0"/>
              <a:t> to remember when we understand the why? The Olympic rings are the colours that they are because every countries flag has at least one of these colours.&amp; interlinked to </a:t>
            </a:r>
            <a:r>
              <a:rPr lang="en-GB" baseline="0" smtClean="0"/>
              <a:t>represent unity.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CE7BF-884F-48D3-95E8-21336B37177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526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 the Q first no notes – then go back w</a:t>
            </a:r>
            <a:r>
              <a:rPr lang="en-GB" baseline="0" dirty="0" smtClean="0"/>
              <a:t>ith coloured pencil and add in the bits you have missed then you know to study these first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CE7BF-884F-48D3-95E8-21336B37177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79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60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71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49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52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18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88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12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7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520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0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335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516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707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6756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118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490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676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406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271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4313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579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9098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40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EC3E6-E591-4D35-B858-9DFCBD10E33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31247-F465-4EBD-B4E3-B52DD30235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4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 descr="KS4_GEOGRAPHY_p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10"/>
          <p:cNvSpPr txBox="1">
            <a:spLocks noChangeArrowheads="1"/>
          </p:cNvSpPr>
          <p:nvPr userDrawn="1"/>
        </p:nvSpPr>
        <p:spPr bwMode="auto">
          <a:xfrm>
            <a:off x="8593667" y="6669088"/>
            <a:ext cx="2844800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750" smtClean="0">
                <a:solidFill>
                  <a:srgbClr val="5B0091"/>
                </a:solidFill>
                <a:latin typeface="Arial" charset="0"/>
                <a:cs typeface="Arial" charset="0"/>
              </a:rPr>
              <a:t>© Boardworks Ltd 2005</a:t>
            </a:r>
          </a:p>
        </p:txBody>
      </p:sp>
      <p:sp>
        <p:nvSpPr>
          <p:cNvPr id="3076" name="Text Box 11"/>
          <p:cNvSpPr txBox="1">
            <a:spLocks noChangeArrowheads="1"/>
          </p:cNvSpPr>
          <p:nvPr userDrawn="1"/>
        </p:nvSpPr>
        <p:spPr bwMode="auto">
          <a:xfrm>
            <a:off x="1183217" y="6654801"/>
            <a:ext cx="1488016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D1B2C02F-3763-483F-80AA-B763B84E5409}" type="slidenum">
              <a:rPr lang="en-GB" altLang="en-US" sz="700" smtClean="0">
                <a:solidFill>
                  <a:srgbClr val="5B0091"/>
                </a:solidFill>
                <a:latin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r>
              <a:rPr lang="en-GB" altLang="en-US" sz="700" smtClean="0">
                <a:solidFill>
                  <a:srgbClr val="5B0091"/>
                </a:solidFill>
                <a:latin typeface="Arial" pitchFamily="34" charset="0"/>
              </a:rPr>
              <a:t> of 31</a:t>
            </a:r>
          </a:p>
        </p:txBody>
      </p:sp>
      <p:pic>
        <p:nvPicPr>
          <p:cNvPr id="4101" name="Picture 12" descr="back_btn_colour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4" y="6097588"/>
            <a:ext cx="8509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3" descr="next_btn_colour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900" y="6094413"/>
            <a:ext cx="83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28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5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tmp"/><Relationship Id="rId4" Type="http://schemas.openxmlformats.org/officeDocument/2006/relationships/image" Target="../media/image18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tmp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uMMRjrzPmE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ptos Black" panose="020B0004020202020204" pitchFamily="34" charset="0"/>
              </a:rPr>
              <a:t>Geography Study Skills</a:t>
            </a:r>
            <a:endParaRPr lang="en-GB" dirty="0">
              <a:latin typeface="Aptos Black" panose="020B00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latin typeface="Aptos Black" panose="020B0004020202020204" pitchFamily="34" charset="0"/>
              </a:rPr>
              <a:t>Qualification Scotland</a:t>
            </a:r>
          </a:p>
          <a:p>
            <a:r>
              <a:rPr lang="en-GB" dirty="0" smtClean="0">
                <a:latin typeface="Aptos Black" panose="020B0004020202020204" pitchFamily="34" charset="0"/>
              </a:rPr>
              <a:t>National 5 / Higher </a:t>
            </a:r>
            <a:endParaRPr lang="en-GB" dirty="0">
              <a:latin typeface="Aptos Black" panose="020B0004020202020204" pitchFamily="34" charset="0"/>
            </a:endParaRPr>
          </a:p>
        </p:txBody>
      </p:sp>
      <p:pic>
        <p:nvPicPr>
          <p:cNvPr id="4" name="Picture 3" descr="SQA is becoming Qualifications Scotland - Viamaster Train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" y="-14605"/>
            <a:ext cx="1523505" cy="2082123"/>
          </a:xfrm>
          <a:prstGeom prst="rect">
            <a:avLst/>
          </a:prstGeom>
        </p:spPr>
      </p:pic>
      <p:pic>
        <p:nvPicPr>
          <p:cNvPr id="6" name="Picture 5" descr="Lenzie Academy Logo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14" y="-266065"/>
            <a:ext cx="4316172" cy="2999105"/>
          </a:xfrm>
          <a:prstGeom prst="rect">
            <a:avLst/>
          </a:prstGeom>
        </p:spPr>
      </p:pic>
      <p:pic>
        <p:nvPicPr>
          <p:cNvPr id="7" name="Picture 6" descr="SQA is becoming Qualifications Scotland - Viamaster Train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495" y="-14605"/>
            <a:ext cx="1523505" cy="20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2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28837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Aptos Black" panose="020B0004020202020204" pitchFamily="34" charset="0"/>
              </a:rPr>
              <a:t>Objectives</a:t>
            </a:r>
            <a:endParaRPr lang="en-GB" dirty="0">
              <a:latin typeface="Aptos Black" panose="020B00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3200401"/>
            <a:ext cx="3220720" cy="762000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Aptos Black" panose="020B0004020202020204" pitchFamily="34" charset="0"/>
              </a:rPr>
              <a:t> 1 – Course outline</a:t>
            </a:r>
            <a:endParaRPr lang="en-GB" sz="3600" dirty="0">
              <a:latin typeface="Aptos Black" panose="020B0004020202020204" pitchFamily="34" charset="0"/>
            </a:endParaRPr>
          </a:p>
        </p:txBody>
      </p:sp>
      <p:pic>
        <p:nvPicPr>
          <p:cNvPr id="4" name="Picture 3" descr="SQA is becoming Qualifications Scotland - Viamaster Train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" y="-14605"/>
            <a:ext cx="1523505" cy="2082123"/>
          </a:xfrm>
          <a:prstGeom prst="rect">
            <a:avLst/>
          </a:prstGeom>
        </p:spPr>
      </p:pic>
      <p:pic>
        <p:nvPicPr>
          <p:cNvPr id="6" name="Picture 5" descr="Lenzie Academy Logo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14" y="-266065"/>
            <a:ext cx="4316172" cy="2999105"/>
          </a:xfrm>
          <a:prstGeom prst="rect">
            <a:avLst/>
          </a:prstGeom>
        </p:spPr>
      </p:pic>
      <p:pic>
        <p:nvPicPr>
          <p:cNvPr id="7" name="Picture 6" descr="SQA is becoming Qualifications Scotland - Viamaster Train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495" y="-14605"/>
            <a:ext cx="1523505" cy="2082123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4378960" y="4258628"/>
            <a:ext cx="322072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 smtClean="0">
                <a:latin typeface="Aptos Black" panose="020B0004020202020204" pitchFamily="34" charset="0"/>
              </a:rPr>
              <a:t> 2 – Revision resources</a:t>
            </a:r>
            <a:endParaRPr lang="en-GB" sz="3600" dirty="0">
              <a:latin typeface="Aptos Black" panose="020B000402020202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7762240" y="5659121"/>
            <a:ext cx="42672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 smtClean="0">
                <a:latin typeface="Aptos Black" panose="020B0004020202020204" pitchFamily="34" charset="0"/>
              </a:rPr>
              <a:t> 3 – Retrieval practice exercise</a:t>
            </a:r>
            <a:endParaRPr lang="en-GB" sz="3600" dirty="0">
              <a:latin typeface="Aptos Black" panose="020B0004020202020204" pitchFamily="34" charset="0"/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365760" y="2538255"/>
            <a:ext cx="3429419" cy="228949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39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820" y="80645"/>
            <a:ext cx="9738360" cy="772795"/>
          </a:xfrm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 smtClean="0"/>
              <a:t>How to study Geography…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18" y="955040"/>
            <a:ext cx="10777963" cy="5902960"/>
          </a:xfrm>
        </p:spPr>
      </p:pic>
      <p:pic>
        <p:nvPicPr>
          <p:cNvPr id="5" name="Picture 2" descr="average student attention sp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6" y="-257085"/>
            <a:ext cx="4848473" cy="7685822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44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31" y="111125"/>
            <a:ext cx="10366829" cy="752475"/>
          </a:xfrm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 smtClean="0"/>
              <a:t>Levels of Concentration</a:t>
            </a:r>
            <a:endParaRPr lang="en-GB" dirty="0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85" y="1115755"/>
            <a:ext cx="10715719" cy="5742245"/>
          </a:xfrm>
        </p:spPr>
      </p:pic>
    </p:spTree>
    <p:extLst>
      <p:ext uri="{BB962C8B-B14F-4D97-AF65-F5344CB8AC3E}">
        <p14:creationId xmlns:p14="http://schemas.microsoft.com/office/powerpoint/2010/main" val="14109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https://image.sciencenordic.com/1930010.webp?imageId=1930010&amp;x=0&amp;y=0&amp;cropw=99.7150997151&amp;croph=99.230769230769&amp;width=350&amp;height=516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583" y="0"/>
            <a:ext cx="4622800" cy="67905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301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022" y="112541"/>
            <a:ext cx="3584098" cy="862819"/>
          </a:xfrm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 smtClean="0"/>
              <a:t>Study Skills…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647" y="1287872"/>
            <a:ext cx="4597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When do we learn?</a:t>
            </a:r>
          </a:p>
          <a:p>
            <a:pPr marL="0" indent="0">
              <a:buNone/>
            </a:pPr>
            <a:endParaRPr lang="en-GB" sz="3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01602821"/>
              </p:ext>
            </p:extLst>
          </p:nvPr>
        </p:nvGraphicFramePr>
        <p:xfrm>
          <a:off x="5638800" y="223520"/>
          <a:ext cx="6410960" cy="6382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Clipart - reading man with glasse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06" y="112541"/>
            <a:ext cx="1011394" cy="1025062"/>
          </a:xfrm>
          <a:prstGeom prst="rect">
            <a:avLst/>
          </a:prstGeom>
        </p:spPr>
      </p:pic>
      <p:pic>
        <p:nvPicPr>
          <p:cNvPr id="6" name="Picture 5" descr="Man Listening Illustration 14563936 Vector Art at Vecteezy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3291363"/>
            <a:ext cx="1036003" cy="1036003"/>
          </a:xfrm>
          <a:prstGeom prst="rect">
            <a:avLst/>
          </a:prstGeom>
        </p:spPr>
      </p:pic>
      <p:pic>
        <p:nvPicPr>
          <p:cNvPr id="7" name="Picture 6" descr="Eyes Free Stock Photo - Public Domain Pictures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242" y="3588226"/>
            <a:ext cx="1026160" cy="769620"/>
          </a:xfrm>
          <a:prstGeom prst="rect">
            <a:avLst/>
          </a:prstGeom>
        </p:spPr>
      </p:pic>
      <p:pic>
        <p:nvPicPr>
          <p:cNvPr id="9" name="Picture 8" descr="Man Listening Illustration 14563936 Vector Art at Vecteezy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80" y="1277143"/>
            <a:ext cx="1036003" cy="1036003"/>
          </a:xfrm>
          <a:prstGeom prst="rect">
            <a:avLst/>
          </a:prstGeom>
        </p:spPr>
      </p:pic>
      <p:pic>
        <p:nvPicPr>
          <p:cNvPr id="10" name="Picture 9" descr="Eyes Free Stock Photo - Public Domain Pictures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045" y="2498249"/>
            <a:ext cx="1026160" cy="769620"/>
          </a:xfrm>
          <a:prstGeom prst="rect">
            <a:avLst/>
          </a:prstGeom>
        </p:spPr>
      </p:pic>
      <p:pic>
        <p:nvPicPr>
          <p:cNvPr id="8" name="Picture 7" descr="Upstarta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041" y="4583272"/>
            <a:ext cx="1386568" cy="1035304"/>
          </a:xfrm>
          <a:prstGeom prst="rect">
            <a:avLst/>
          </a:prstGeom>
        </p:spPr>
      </p:pic>
      <p:pic>
        <p:nvPicPr>
          <p:cNvPr id="13" name="Picture 12" descr="Children Sitting Clipart | Collection of Children Sitting Png – SCLH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39" y="5768845"/>
            <a:ext cx="1747363" cy="108860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57205" y="5768845"/>
            <a:ext cx="6634795" cy="9367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5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132583"/>
            <a:ext cx="9410700" cy="854234"/>
          </a:xfrm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 smtClean="0"/>
              <a:t>Department Hard Copy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85" y="1181302"/>
            <a:ext cx="10515600" cy="4351338"/>
          </a:xfrm>
        </p:spPr>
        <p:txBody>
          <a:bodyPr/>
          <a:lstStyle/>
          <a:p>
            <a:r>
              <a:rPr lang="en-GB" dirty="0" smtClean="0"/>
              <a:t>What can you use to study Geography? </a:t>
            </a:r>
            <a:endParaRPr lang="en-GB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8" y="2012623"/>
            <a:ext cx="1877951" cy="268869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508" y="2012623"/>
            <a:ext cx="1959482" cy="268869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4" r="17466"/>
          <a:stretch/>
        </p:blipFill>
        <p:spPr>
          <a:xfrm>
            <a:off x="4549238" y="2012623"/>
            <a:ext cx="2914635" cy="268869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249" y="1116404"/>
            <a:ext cx="4468751" cy="57697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48385" y="5245947"/>
            <a:ext cx="4657015" cy="1361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Class notes (Jotters)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Course Notes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Past Paper Question Booklet </a:t>
            </a:r>
          </a:p>
        </p:txBody>
      </p:sp>
    </p:spTree>
    <p:extLst>
      <p:ext uri="{BB962C8B-B14F-4D97-AF65-F5344CB8AC3E}">
        <p14:creationId xmlns:p14="http://schemas.microsoft.com/office/powerpoint/2010/main" val="58041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69"/>
            <a:ext cx="10515600" cy="812732"/>
          </a:xfrm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 smtClean="0"/>
              <a:t>40 Days of Geography + History of Questions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365" y="2819400"/>
            <a:ext cx="7177735" cy="2431014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071248"/>
            <a:ext cx="4640024" cy="59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87479"/>
            <a:ext cx="7861300" cy="831214"/>
          </a:xfrm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dirty="0" smtClean="0"/>
              <a:t>Digital Resources for Pupils </a:t>
            </a:r>
            <a:endParaRPr lang="en-GB" dirty="0"/>
          </a:p>
        </p:txBody>
      </p:sp>
      <p:pic>
        <p:nvPicPr>
          <p:cNvPr id="4" name="Content Placeholder 3" descr="Microsoft Teams [KVK Vikis]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822960"/>
            <a:ext cx="3131672" cy="1762684"/>
          </a:xfrm>
        </p:spPr>
      </p:pic>
      <p:sp>
        <p:nvSpPr>
          <p:cNvPr id="5" name="AutoShape 2" descr="data:image/jpg;base64,%20/9j/4AAQSkZJRgABAQEAYABgAAD/2wBDAAUDBAQEAwUEBAQFBQUGBwwIBwcHBw8LCwkMEQ8SEhEPERETFhwXExQaFRERGCEYGh0dHx8fExciJCIeJBweHx7/2wBDAQUFBQcGBw4ICA4eFBEUHh4eHh4eHh4eHh4eHh4eHh4eHh4eHh4eHh4eHh4eHh4eHh4eHh4eHh4eHh4eHh4eHh7/wAARCACpAYs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4yooooAKKKKACiiigAooooAKKKKACiiigAooooAKKs6fYXl/MIbSB5WPoOBXc6B8P1G2bVpc9/JjP8zWc6kYbs4sXmOHwi/eS17dTz2ivcl0XSltfso0+38rGMbB/PrXlnjnRYtF1jybckwSp5iA9V55FRTrqbscWX53SxtR01Fp9PMwKKKK3PaCivZ/2PvA3hz4gfFV9D8UWbXViLCWYIshQ7lxg5H1r7E/4ZZ+DP/Quz/8AgU9AH5qUV+lf/DLPwZ/6F2f/AMCnrI1/9kP4TahbsthDqmmTEcSRXRcD/gLcUAfnXRXun7QH7N/ib4Y2z61Zzf2zoAbDXCLiSH03r6e4rwugAooooAKKKKACiiigAooooAKKKKACurf4ceOU8Mf8JK3hfUhpOzzPtJhO3Z/e+nvXP6LNbW+sWVxeR+bbR3EbzJ/eQMCw/EZr9S7n4kfDcfDVtak1rTJNFNlzCHX5l2f6vZ69sUAflTWto3hvxBrNs9zpOj3t7Cj7GeCEsA2AcZHfBH51Q1B4pL+4kgXbE8rMg9FJOK+8f+CcSI3wc10sqk/8JDJ1H/TvBQB8J6tpmoaTdmz1Oyns7gKG8uZCrYPQ4NU6+gv2/lVf2gpgoAH9l23QezV8+0AFFFFABRRRQAUUUUAFFFFABRRRQAUUUUAFFFFABRRRQAUUUUAFFT2Vnc3swhtYXlc9lGa7bw/4Ad9s2ry7F6+Sh5P1NROpGG7OPF4+hhFerL5dTirCxur6YQ2kDyueyiu40D4fk7ZtXlwOvkxn+ZruNO0+y0+ERWdukSj+6OT+NWq454mT+HQ+SxvEVareNFcq/H/gFawsbOwhENnbxwoOyirNFFc1z52UnJ3k7sK8x+Lbf8Tq1X0gz/48a9Oryz4sNnxJEvpbL/6E1b4b4z2+HVfGr0ZyFFFFeifoB9Gf8E9/+S6Sf9guf+a19Eft5+Itc8NfCTTb7QdUutNuX1mONpbd9rFTFKSM+mQPyr53/wCCe/8AyXST/sFz/wA1r3T/AIKL/wDJFtK/7DkX/omWgD41/wCFtfEr/odta/8AAk11fgL9pD4q+FtUiuJPEU+r2asPMtL3Dq474PUH3rx6lHJwOTQB+tHgrXNF+KXwwtNW+zLJp2s2ZE0D84yMOh+hyK/ML4j+E5PDfxT1fwhERm21FrWIt0wW+X9CK/RD9j/RL7Qf2ffDdlqMbxTyJJcbHGCqySM6g/gRXw58eL+31L9p7XLq1YNEdcRVYdDtZR/SgDqtf/ZJ+Jei6HfavdXWim3srd7iUJcEnaiknHHXAr58r9cvix/yTDxR/wBgm5/9FNX5G0AFe/8Ahn9k/wCJHiDw5p+u2V1owtb+2S5iD3BDBWXIyMdcGvAK/Wb4Kf8AJHPCX/YGtv8A0WKAPyj1exm0zVbzTbgqZrSd4JCpyNyMVOPxFd98Ffg54p+LB1EeG5bGP+z9nm/aZCmd2cY49q5P4gf8j74h/wCwpc/+jWr6u/4Jq/6zxh9IP/ZqAPn/AOK3wX8ZfDrX9I0PVIoL6/1ZGe1isWMhbDAYxjrk12/hT9kr4p61ZJdXUNjpSuMhLmb58fQV9wfEmTwV4WlHxK8V+Ukmk2jW8E0g3FQzZIQf3iQBXy54o/ba1c6m6+G/CNmtirfI15MxkcepC8CgDz/xb+yb8VNDs3u7a2stWRBkpay5fH0NeFalY3mmX0tjqFrNa3ULFZIpUKsp9CDX6CfAH9qTQ/iFrEHh3X9PXQ9YnO2ArJuhmb+6CeQfrUX7anwb07xZ4Ku/Gmj2aQ6/pMRmlaNcfaYRywb1IHIPtQB+e9fQ93+yX8ULbQptSkvtH+yxW7XDKLo/dC7jxjrivnkda/XfX/8AknGof9giT/0SaAPyJkUo7Ieqkg198f8ABOD/AJI3rv8A2MMn/pPBXwVdf8fUv++f5196/wDBOD/kjeu/9jDJ/wCk8FAHhH7f/wDycHN/2C7X+TV8+V9B/t//APJwc3/YLtf5NXz5QAUUUUAFFFFABRRRQAUUUUAFFFFABRRRQAUUUUAFFS21vPdSiK3ieVz0CjNdn4f8A3E22bVZPIj6+UnLH6ntUTqRhuzkxWOoYWN6srfmcbaWtxdzCK2heVz0CjNdr4f8ATS7ZtWl8pOvlJ94/U9q7rS9KsNMiEdnbpGO5xyfxq7XJPEt6RPksbxHVqXjQXKu/X/gFPTNNsdNhEVnbpEPUDk/jVyiiuZu585Ocpvmk7sKKKKRIUUUUAFeT/FJs+KSP7sCD+desV5F8S23eLrgf3UjH/jorowvxn0PDSvjH/hf6HNUUUV6B94fRn/BPf8A5LpJ/wBguf8AmtfZ3xy+F+lfFjwpbeHtXv7qyggvFulktwCxYKy457fMa+Mf+Ce//JdJP+wXP/Na+nv2y/H/AIl+HXwzsNa8L3aW15Nqsdu7MgYFDHIxGD7qKAOH/wCGKfA//Q0a1/3wldZ4C/ZS+F/hfUYtRuIb3WrmFg0YvJB5YI77Bwa+Uf8Ahqj4xf8AQdt//AZayNf/AGi/i9rNu1vP4suIImGGW3QR5/Ec0Afbf7Rnxq8OfC7whc2lndW9x4gmhMVjZRMCYyRgO2PuqK/OLR7qe98YWV5cyGSee/jkkc9WYyAk1Q1G+vNRu3u7+6muriQ5eSVyzE/U1LoMiw67YTMcKlzGxPsGFAH6y/Fj/kmHij/sE3P/AKKavyNr9gddtI/Eng69so3HlalYPGrD0kQgH9a/Jbxj4b1jwn4hu9D1uzltru1laNg6kBsHqPUHrQBj1+s/wVBHwd8JAjB/sa2/9FLX5kfCb4feIPiL4wstB0SzkcSyr59wVPlwR5+Z2PsM/Wv1b0bTrfR9Cs9JtARb2VslvED/AHUUKP0FAH5IfED/AJH3xD/2FLn/ANGtX1d/wTV/1njD6Qf+zV8o/ED/AJH3xD/2FLn/ANGtX1d/wTV/1njD6Qf+zUAS/wDBSXXLyOPwr4djkZbSYS3Uig8MykKM/TJr4wr9BP28/htqfjDwPYeJNEtnurzRGczQoMs0DdSB3wQDX5+MrKxVlKsDggjBFAE1hd3NhfQX1nM8NxBIskUiHBRlOQR+Nfrp4Xul8TeANLvL6IFdV0qGWePHGJYgWH/jxr8s/hL4B1r4i+M7Hw9pFvIyzSr9onC/LBFn5nJ9h+dfqT4g1DTvA/w/utQcrDY6NpxKAnjbGmFX8cAUAfknrNv9k1m9tQciG4kjz9GI/pX62a//AMk41D/sESf+iTX5G3kzXN7NcOctLIzk+5Oa/XLX/wDknGof9giT/wBEmgD8jLr/AI+pf98/zr71/wCCcH/JG9d/7GGT/wBJ4K+Crr/j6l/3z/OvvX/gnB/yRvXf+xhk/wDSeCgDwj9v/wD5ODm/7Bdr/Jq+fK+g/wBv/wD5ODm/7Bdr/Jq+fKACiiigAooooAKKKKACiiigAooooAKKfDDLNII4Y2kc9Aoya7Dw/wCA7y62zak/2aLrsHLn/ColOMd2cuJxlDCx5qsrHIW8E1xKIoInkc9FUZNdl4f8BXVxtm1ST7PH18teXP19K7vR9G07Soglnbqp7ueWP41o1yTxLekT5PHcSVKl44dcq79f+AUNJ0jT9LiEdnbonq2Msfxq/RRXM23ufNzqSqS5pO7CiiikQFFFFABRRRQAUUUUAFeO/ERt3jG+9ig/8hrXsVeL+OW3eLNQP/TXH5ACunC/Gz6Thhf7VJ/3f1Ri0UUV3n3J9E/8E/ZoofjlI80qRr/Zcwy7ADqvrXuP/BRG6tZ/gzpaw3MMrf25EcI4Jx5UvpXwVb3E9vJ5lvNJC+MbkYqcfhT7m+vblAlxeXEyA5CySFhn8aAK9FFFABRRRQB99fsk/tB6BrfhKx8I+LdSh0/W7CNYIZZ22pdRgYUhjwGA4Ir3LxN4Z8A+Kwlzrmm6LqRA+WWUIxx/vV+SgJUhlJBHQitBNc1pIfJXVr5Y/wC6J2x/OgD9EfiX8V/hX8FvDN3b+HINLfWHQi2sNPVcs/YyMOijqe9ek/DTxEmsfDnQdV1G/tjeXmnQzznzFHzsgJ4zxya/JaSSSRy8js7HqzHJNWU1PUo0CJqF2qqMBRMwAH50AaHj8hvHfiBlIIOp3JBH/XVq+r/+Cav+s8YfSD/2avjZmZmLMSSTkk9Sa+yf+Cav+s8YfSD/ANmoA9t+Mfxo034Y/Erw9oviOPGhaxZSmW4VcmCRXADEd1weaSf4Z/Afx+41yLStCvzN85ltpgobPqFIrwD/AIKVf8jd4Q/68J//AEYtfKdjqWo2P/HnfXNv/wBc5Sv8qAP1V0iz+Gfww0aT7D/Yug2ijLv5iqWA9T1NfH37Xn7RFv45hbwZ4Mlk/sFXBu7sjabtgeAo/uD9a+a73UtRvj/pl9c3H/XSUt/OqlACjrX63a9qFifh1fqL22z/AGRIMeav/PE+9fkhVw6pqZXadRvCuMY85sY/OgCvdf8AHzL/AL5/nX3h/wAE57q1g+D2uLNcQxMfEEhAdwDj7PB618F1Ytr69tkKW13cQqTkrHIVBPrxQB7x+3zLFN+0BM8MiSL/AGXbDcjAjo3pXz/UlxPNcSeZcTSTPjG52LHH1NR0AFFFFABRRRQAUUUUAFFFFABWn4Z0mTWdWis0O1T80jf3VHWsyt7wLq0Oj64s9zkQyIY3b+7nv+lTNvldtzmxkqkaE3SXvW0PUtG0PTdJiC2luobHLnlj+NaVR288NxCs0EiyRsMhlOQakrym23qfl9Wc5zcqju/MKKKKRmFFFFABRRRQAUUUUAFFFFABRRRQAV4j4tbd4n1I/wDTy4/I4r26vDPETbvEGot63Up/8fNdWF+Jn1HC6/fVH5fqUKKKK7j7U9l+FH7Ofjn4keDofFGhT6YllLLJEonm2tlDg8YrrP8Ahjf4o/8AP1on/gQf8Kd8Af2mofhf8OLfwk/hl9QMNxLN5wn253tnGK7/AP4betv+hIl/8CRQB59/wxv8Uf8An60T/wACD/hR/wAMb/FH/n60T/wIP+Feg/8ADb1t/wBCRL/4EivZP2d/jDq/xcF5fL4Rk0nR7UbBeSTZEsv9xB3wOp7cUAfK1z+x58T4LeSd7rRdsaFzi4PQDPpXztcwtb3Mtu+N0blGx6g4r9SP2jPilo3wv8A3N9euk2pXiNBYWYb5pnIxn2UdSa/Le6ma4uZbh8BpHLnHqTmgCOiip4LO8uP9Razy/wC5GT/KgCCipZ7e4gbbNBJEfR1I/nUVABXvP7Jvxq0L4Qvrp1rTL69/tER+X9mK/LtznOfrXg1Srb3DKGWCUg9CENAHtH7WXxg0X4va5od9ounXlkmn20kMguSuWLMCCMfSvEqUgg7SCD0xViKxvpULxWdw6jqVjJFAFainOjI211ZT6EYptABRRSqrMcKpY+gGaAEoq02n36x+Y1jcqn94xNj+VViCDggg+hoASiiigAooooAKKKKACiiigAooooAKKKKANbQNf1DRpg1tKWiz80TH5TXp3hrxRp+tIEVxDc4+aJz1+nrXjdOjd43DxsVYHIIOCKxqUYz9TycwyehjFzbS7/5n0BRXm3hfx1Lb7LXVgZY+gmH3h9fWvQ7K6t7y3W4tZkljYcMpzXDOnKD1Phsbl1fBytUWnfoTUUUVmcIUUUUAFFFFABRRRQAUUUUAFeD6s27VbtvWdz/48a94rwK6bddSt6ux/WuvCbs+s4WXvVX6fqRUUUV2n2IUUV0nw28Ga14+8YWXhnQrdpbq5f5mx8sSfxOx7ACgDpP2ffhTq/xW8ax6VaK8Om2+JNQu8fLFHnoD/ePQCv0V1nUfB/wU+FfnSCOx0jSoAkMS4DTP2UDuzGofhr4P8LfBj4ZfYo5Yba1s4jcaheyYBlcD5nY/yFfA/wC098ZNQ+K3i9vs8kkHh6xdlsLbOA3rIw/vH9BQBynxl+ImtfEzxtc+ItXkYKSUtbfOVgizwo/r6muNijeWRY41LuxCqoGSSe1Nr2X9jTwnb+Lfj5o0F7EstppySajMjDIbywNoP/A2SgD3z9m/9lXSrXSbXxL8Rrf7XfToJYtNJ+SEHkb/AFb2r3HWvEnwc+H4XTtS1DwzoxUYEBVNw+oAJH41kftafEe4+GvwiudS01guq6hMthYt/wA83ZWZn/BVb8cV+Zmo3t3qN7Le31zLc3MzFpJZWLMxPck0AfqdZxfCP4oabJFYp4c1+AqQwiVC6++OCPrXyb+1X+zT/wAIXp0/jLwSss+ixndeWh+Z7VT/ABj1T19K+dvBPirXPB3iK117QL6azvLaQOCjEBwOqsO4PTFfqj8PdesfiN8LtM1ua3je21mw/wBIgYZX5gVkX6ZyKAPyTr9R/wBnLRtHm+Bfg6WbSrGSRtLiLO9uhJOO5Ir82/id4fHhX4h6/wCHVz5en38sMZPUoGO3/wAdxX6Z/s2f8kG8Gf8AYKi/lQB5j8M/2dvC2leJPEPjnx7b2k0t3q13cWlrcFVgt4TM5QtnjJGD7AivXtF1j4ZXEy6XpN/4YkkHyrBC8JJ9gO9fEP7aPxa1jxR8SNR8J6ffSwaHo8xtjFG5AmmXh2bHXByMe1fPdvNNbzJNbyvFKhyroxVgfYigD9P/AIw/ArwP8Q9FuIZNLttO1QqTBfW0YRkftnHUV+afjPw9qXhPxXqfhvV4vKvtOuXt5h2JU8MPYjBB9CK/Rb9jHx1qnjr4M28+tTtcahptw9lJO5y0qqAVYn1wcfhXyh+3vZQ2n7Qt5NEoVrvTraeTHdsFM/kgoA4D4GfC7W/ir4yTQ9L/AHNtGPMvbthlYI89fcnsK++PCvwq+EPwf8NC+1C202PyVHnajqW1mZvbP8hXPfsFeFLfQ/gZa64YlF7rtxLcSPjny0do0X6fKT/wKvB/2wl+J3j74p39jY+Gtbl8PaTJ9mskjt2McrL9+X0OWzg+gFAH0ja/HP4CXt6NNGuaMNx2hpLQLGfxK4qp8Xf2ffh78SvDj6h4ft7LTtTkjMlpfWWPLkOON2OCD618Gf8ACrviL/0Jet/+AjV9bfsEzeP9Fl1jwf4q0fVbXSVgF1YvdxMqxuGCsik9iCDj/ZNAHxV4o0TUPDfiG/0HVoGgvrGdoJkPZlOPyrNr6V/4KG+HYNK+MljrVvGEXWdMSSbA+9LGxQn/AL58uvmqgAooooAKKKKACiiigAooooAKKKKACiiigArS0PWr/R7gSWkxC5+aMn5W/Cs2ik0mrMipThUi4zV0z1/wz4t0/VwsMjC3uv8Anmx4b6Gujr5+UlWDKSCOhFdl4X8cXNnsttT3XEHQSfxr/jXHUw3WJ8jmPDrjephtV2/yPT6KradfWuoWy3FnMssZ7g9PrVmuRnysouLcZKzCiiigkKKKKACiiigBsrbYmb0BNeAyffb6mveb9ttjcN6RMf0rwVvvH612YTqfYcLLSq/T9RKKKK7D60u6HpWoa5q9rpOl2sl1e3UgihiQZLMTxX6VfszfB3TPhL4N827EUuv3kYk1G7OPkGM+Wp7KP1Ned/sL/B3TdG8KWfxK1Ty7vVdUiLWKkZFrFkjI/wBo469hXtvxr8K+IvGvgqfw54f15dEN2dlzcbCzGLuq46Z9fSgD42/bK+O7+NtWk8F+F7or4espCLiZG/4/JR/7IO3r1r5or7C/4Yjv/wDodof/AAGP+NH/AAxHff8AQ6w/+Ax/xoA+Pa+iP+CfOowWXx+NvMwD3+j3NvFnu4aOTH/fMbV3Mn7El8kbN/wmsJwCf+PY/wCNfMnhfWr/AOH3xItdY06Xdd6LqBKnoH2MVYH2IyPxoA+2f+Cimi3mofB/S9UtY2ki0zVke5wPuI6MgY+24qP+BV8AV+rXgrxR4O+NHw2keAwXthf2/k39m5BaJiOUYdiD0PtXzB48/Yu1ldVlm8H6/aPYuxKQ3gIdB6ZHWgD5Er9Sv2WNIu9D+AfhSyvkaOc2fnMjdVDsWH6EV4h8Hf2O49J1221fx5qkGoR2ziRbG2B2SMORvJ6j2r1v9pn4xaP8KvBU1tZzQyeIbqAxafaIRmPIwJGHZV/WgD4I/aL1CHU/jl4wvLdg0Z1SVAR0JQ7D+qmv0X/Zs/5IN4M/7BUX8q/KyeWSeeSeZ2klkYu7MclmJySa/VP9mz/kg3gz/sFRfyoA/NP4wf8AJWvGP/Yevv8A0e9crXU/F/8A5K14w/7Dt9/6PeuWoA++/wDgnP8A8kk1j/sLN/6LWvDP+Cg3/JfV/wCwPbf+hSV7n/wTn/5JJrH/AGFm/wDRa14Z/wAFBv8Akvq/9ge2/wDQpKAPrP8AY41CDUP2cPCbQsCYIZreQD+FkmcHP4YP41ynxS/ak0f4f+O9T8Jat4V1JrmxkA8xXULKjKGVx7EEV4v+wn8YrDwpfXPgPxHdrbadqM/nWU8jYSKcgAqT2DYH4ivoj9o74DaJ8XbWDUobldP123j2Q3arlZU6hX9RzwfegDzj/htjwp/0Kuqf9/Fo/wCG2PCn/Qq6p/38WvK2/Y2+JQvfJXUNHMOced5hxj1xjNev+Av2RfBug+F9SfxpqX9oXs9sy/aAfLitOPvrnuPU0AfOv7Vfxi0z4v6voV5pml3Fgmm28sTiZgSxdlPGPpXitavi/TbPR/FGpaXp+oxalaWty8UN3H92ZQcBhWVQAUUUUAFFFFABRRRQAUUUUAFFFFABRRRQAUUUUAFFFFAF7R9VvtKuRPZTtGf4l/hb6ivS/DHjGx1QLBdFba69GPysfY15NRWVSlGe55uPyqhjV7ytLuv61PoKivKvC/jS807bb3265tugJPzKPr3r0nStSs9TthPZzLIvcDqPqK4KlKUNz4bH5XXwT99XXfoXKKKKzPNCiiigCprLbdHvW9LeQ/8AjprwivcvEjbdAvz/ANMH/lXhtduE2Z9nwsv3dR+aCiiius+qPoL4eftVeM/BXgrSvCun6LpM9rpsHkxSS7tzDJOTj61v/wDDafj/AP6F7RP/AB//ABr5eooA+of+G0/H/wD0L2if+P8A+NH/AA2n4/8A+he0T/x//Gvl6igD6gf9tHx8yMp8P6Jggj+P/GvmfU7t7/Urq+kUK9xM8rAdAWJJ/nVeigDofAvjXxR4H1Yap4X1i50646N5bfLIPRl6EV73of7ZnxAtLZYtS0nSr9wOZdpQn8BxXzHRQB9HeK/2wPiVqtq9vpcGnaPuGPMiTe4Htnoa8A1/WdV1/VZtU1rULi/vZjukmncszH8aoUUAFfQ/gX9rHxr4R8H6X4ZsdD0ia2023W3jeTduZR3NfPFFAGh4m1WbXvEep65cokc+o3kt3IqfdVpHLkD2yaz6KKAPY/gj+0F4n+FHhu50PRdL067guLk3DNcbtwYgDHH0rkvjP8RtV+KPjEeJ9YtLa1ufsyW2yDO3apYg89/mNcTRQAoODkcGvYvhn+0h8TPA9nFp8GqDVNPiGI7e+G/YPQN1ArxyigD6ol/bU8aG32x+G9JWXH3izEflXlHxQ+PPxH+INu9lq2tNb6c3W0tB5aMP9rHLfjXl1FABRRRQAUUUUAFFFFABRRRQAUUUUAFFFFABRRRQAUUUUAFFFFABRRRQAVb0vUbzTblbiznaJx1x0PsR3qpRQ1cmUIzTjJXR6p4X8a2mobLe/wBttcngEn5WP9K60EEAg5B6Gvn6un8L+ML7SSsFwWubT+6x+ZR7GuOphusT5TMeHU71MN93+R63RVDRtXsdWtxNZzB+OVP3l+oq/XI01ufJTpypycZqzRk+L22+Gb9v+mJrxOvZ/HTbfCeoH/pmB/48K8Yrtwvws+04XX+zzfn+iCiiiuo+mHwxSzSrFDG8kjHCqikkn2Ardm8E+L4bL7ZL4Z1ZLfGfMNq+MflXtPg7QL7wndaR4L8G21o3j3VLFb/V9VukDLpFu6b1jTPCsEIZm68gVp6Pout6x4rh0/wh8fJNU18zBZYHaRVfn5im75Xxzx3oA+ZGVlYqwIIOCCOlWJ7G8gsbe+mtZo7W5LCCVkIWQqcNtPfB617R8V9IsvFGmeJ7z7Paw+L/AAfd+Tq0lrEIotStt/li4CDhXVsBsdQwqn8TwP8Ahl/4RHAz9q1n/wBHx0AeNUVt+B/DOp+MPFNl4d0iMPd3bkAscKigZZmPYAAkn2r0eD4efDC51IeHbb4kMdbZvKSZrUizaXoF39cZ4zQB47RXqPwv+EOoeK/iD4l8FX87WGpaNplzdY4w8sTooUk9Ad+c10Hh74TfDrXdRTwvp/xMjk8USkxwp9mItpZu0av3yeAe9AHh1Fdh4d0Dw3aeJtU0bx7qd9pLWLtDm1hEhMqsQwOe3Fd9e/DP4bv8MNZ8bad4u1UQ2amKzW6tBGLu5IO2NPXnGT2FAHkNzourW2iWutz2E8em3cjx29yy4SRl+8AfUZFZ9eg+JNCvrb4HeFNfk1q6ntL7U7yCLT2P7qBowmWUerbufpWzF8NfCfhzS7CX4jeK5tK1LUIEuItPtLfzZYYmGVaTP3cjnHWgDyWiu0+J/gdfCT6dfadqsWsaHqsRlsL6JSocA4ZWB6MD1FcWOtAFu303ULiwuL+3sriW1t8edMsZKR56ZPQVUr6v8Gaho3w+03wv8GdehhQeLrN5vEbuo328lyuLZSexT5T7E183eJfCmsaH46vfB1xau2qW16bMRKOZH3YXHqGyCPYigDBor2m/+F3w/wDC9wNE8b/EH7H4gAH2m3s7YzR2jEfddu5HfHSuBbwtpa/EKTw2/irTv7OSTH9rDJhKbd2QOuccY9aAOUor2XS/hj4B8VG50nwT43uLzX4bd5ooLq18uO62LuZUPrgHGa5r4XfDj/hKbXVdc1vVYtD8OaOVW+vpVz87dI0H8TH0oA5Dw5oup+ItZt9H0e1a6vbgkRRL1YgZ/pVGeJ4ZnhkXa8bFWHoQcGvpf9nzwX4Ml+Lujar4G8XPqbWEjyXNneQ+VKY9rAunZgOMjrivIfCfge88beNNcjW7h0/TdPaa61G/n/1dtEHIyfUk8Ad6AODor2C2+GvgXxMlzp/gTxtNfa5BE8sVpeW3lC7CjJEZ9cDgHrVP4VfCZPG3gTxJ4jm1mPSjod3bxTmcYjSJ9292PXKhenc0AeV0V7jp/wAG/CfjDSdQT4beNjrWu6dAbiWwuLfyjPGCAzRn2yKboHwn+Hup6nH4V/4WVEPFMzeTHGtuTamftHv7nPGelAHiFFejWXwxnn8K+N5muWXxB4RnRrqwAyJLffseRT1+U8n2rP8Ahp4Kt/E2leKNc1S+ew0rw/pjXUsyrkyTMQsMQz3ZjigDiaKKKACiiigAooooAKKKKACiiigAooooAKKKKACiiigCxYXl1Y3C3FpM8Ui9Cpr0HQfH1vJCI9WQxSgffQfK34dq82orOdKM9zhxuXUMYv3i179TsvHHi6PVrYWFgrrATmRmGC2Og+lcbRRVQgoKyNcJhKWFpqnTWgUqnDA4zg0lFUdJ9T/2hp1r8cNa1HUrxbPR/iD4XSLStTY4jiZ4YlwW7bXjZD6Vyvwv+EniDwb8SdJ8SeLL/TtJ0PS7xJ3vheIwlAPAjAOSWrgfA/xETTdAPhTxXo0XiPw2XMkVtI5Sa0c9WhkHK57joa2X1/4NW6i4j0DxXqbKCYrK71BRCh7ZI5IoA7Lxdpt54W1v4weJtZjFtY6zDPp+mbmH+mPPOrqyDuoVSxP0qv4k8IeJvFn7MHwqXw3ol7qhtrnVzOLeMt5e6dNufrtP5V4VquqXuouPtFzcSQoT5MUkrOIl7KM1d0zxZ4o0uySy03xFqtnbJnZDBduiLk5OADjrQB6z+z5aaj8MvjJp/wDwnWjy6RHq1hdWVu9/GUTe6bQT/s7sKT6NXTNaeOrfxB9hj+BnhbMcny3gtW8jAPDiTdjHfNfO+s65rOtSRSavq19qDxAiNrmdpCgPXGTx0qw3irxM2n/2e3iDVDZ42+R9rfZj0xnFAHuvwc8Rap4g+LXxS17UEt7bUZPB2p+Z9lPyK6mIZU/h1rxr4Qsy/FfwkykhhrVoQR/12Wufsb++sHmeyvJ7ZpomhlMUhUujdVOOoOBxUVvNLbzxzwSPFLGwdHQ4ZWByCD2NAHuF78NtS+JX7Svi7TLQPFp9pqM9zqNwq7jDCGJOB3Y4IA7mqHxo03xxrcq2+n+CdZ0nwhoUDJYW7WzBY4lGWmk9XbBYmvL7DxH4gsLy4vLHW9Rtrm5OZ5Yrl1eU/wC0Qcnr3q1c+NfGFzby29x4o1mWGVCkkb3shV1IwQQTyCKAPQvGDbP2XPh65GQuvakcfhDXrfxc1nUvE2tW3i/wj8MfD3i7SdVtopEufszSzwvtAaKQA/KVIxXyXJfXkljFYSXU72kLM8ULOSiM3UhegJwKuaP4h17R43j0nWdQsEf7y29w0YP1waAPRfjxrXiU6VoXhfXfDGjeHYbbfeQWlhwyGTAO8ZO0/KDiqH7Ofhix1/4hxajrigaBoETarqjMPlMUXzBD/vMAMd687vLq5vLhri8uJbiZzlpJHLMfqTT7S/vrSC4t7W8ngiuUCTpHIVWVc5wwHUZ9aAPc/GXxK+Cvi3xZe+KNa8B+J5dTvJvNkkTWNoBGAAoA4AAAA7YrpPiDr3h7W/FHgL4+6XYzRacl/FY63DIwkkilhYBHcjqTHg574FfL9Wk1C+TTn01Ly4WykcSPbiQ+WzDoxXoT70AeufFr4S+N9Q+JGsatoOmXHiDStXvpb6z1C0/eRyRyuXG5h0I3YOfSo/hF4BtbX4s6j4b8VWdnqOo6dp0txbaebgGK6uRGGSIsDz15GeoxXmmneJ/Eem2ZstP17U7S2PWKG6dE/IHFZ8V3dRXYvIrmZLkNuEquQ4b1z1zQB9ffAOTxzc/EW2/tn4d+H/DOnRJKDOdPEMudhASNick15p4JtJPG3wI8U/D7RJE/4SGz8SnWY7QuFa8hMYjKrnqVK5x7ivH7nxb4ouZ4Z7jxFqsssH+qd7tyU4xwc8Vm2d7eWd2t5aXU1vcKdyyxuVcH1yOaAPoX9lX4b+LND+L2m634isZ9CtbYSov2r929xIyMojRTy2ec+wqL9nTW7ON/ib4R+x6ZearrYjl0631DiG4eCWUtCTkcsHBHuteIXfirxNd3kN5deINUmuIP9VK905ZPoc8VlJNMk4uEldZg24OGIbPrn1oA+lNG1Hx/ot7NrMHwX8M6HJpaNcfbZ7ZoVTaM/KxbBPoO9cv4Pvp7j9lz4rXeRG13remtIqcD5pWYj6ZrybU/E3iPU7UWuo67qV5AOkc1y7r+RNUYr++isJtPiu50tJ2VpoFkISRl+6WXoSO1AHrn7H00kPxWvJInZGGgahyD/wBMSf6V538N3b/hYnh59x3f2pbnOec+YtY+n317p85nsLue1lKFC8MhRipGCMjsRUMMkkMqTQyNHIjBlZTgqR0INAHvmoeKofCP7YHiG4vwG0fUNSn03VIj917acbHyPbIb/gNQfHLRY/hV8Orf4a29wkl7q2pSapfSI2d1uhK2yk+4y2PXFcd8N0+G+pPPq/xH8Q66moRXQmMUEQk+1xgAlS55DEgjPpWJ8W/GM3jvx5qHiJ4jBBKwjtYCc+TAg2on4ACgDk6KKKACiiigAooooAKKKKACiiigAooooAKKKKACiiigAooooAKKKKACiiigAooooAKKKKACiiigAooooAKKKKACiiigAooooAKKKKACiiigAooooAKKKKACiiigAooooAKKKKACiiigD//Z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65" y="4671739"/>
            <a:ext cx="4631710" cy="1919722"/>
          </a:xfrm>
          <a:prstGeom prst="rect">
            <a:avLst/>
          </a:prstGeom>
        </p:spPr>
      </p:pic>
      <p:pic>
        <p:nvPicPr>
          <p:cNvPr id="8" name="Picture 7" descr="Loading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221" y="1282437"/>
            <a:ext cx="5422660" cy="185076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734" y="3870884"/>
            <a:ext cx="4980686" cy="2802170"/>
          </a:xfrm>
          <a:prstGeom prst="rect">
            <a:avLst/>
          </a:prstGeom>
        </p:spPr>
      </p:pic>
      <p:pic>
        <p:nvPicPr>
          <p:cNvPr id="4100" name="Picture 4" descr="Podcast Vector Icon. Badge Illustration Symbol. Radio Logo or Sign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242" y="2207818"/>
            <a:ext cx="1663065" cy="166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29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ECFF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dirty="0"/>
              <a:t>Draw the Olympic Game symbol with the right colours in the right position? </a:t>
            </a:r>
          </a:p>
        </p:txBody>
      </p:sp>
      <p:pic>
        <p:nvPicPr>
          <p:cNvPr id="6" name="Picture 5" descr="Portal:Olympic Games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199" y="2705935"/>
            <a:ext cx="6385602" cy="295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Creating Brain Pathways</a:t>
            </a:r>
            <a:endParaRPr lang="en-GB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49" y="1814305"/>
            <a:ext cx="9404701" cy="4791074"/>
          </a:xfrm>
        </p:spPr>
      </p:pic>
    </p:spTree>
    <p:extLst>
      <p:ext uri="{BB962C8B-B14F-4D97-AF65-F5344CB8AC3E}">
        <p14:creationId xmlns:p14="http://schemas.microsoft.com/office/powerpoint/2010/main" val="372353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73" y="591755"/>
            <a:ext cx="10317254" cy="5674490"/>
          </a:xfrm>
        </p:spPr>
      </p:pic>
    </p:spTree>
    <p:extLst>
      <p:ext uri="{BB962C8B-B14F-4D97-AF65-F5344CB8AC3E}">
        <p14:creationId xmlns:p14="http://schemas.microsoft.com/office/powerpoint/2010/main" val="388204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79" y="397247"/>
            <a:ext cx="10528043" cy="6063506"/>
          </a:xfrm>
        </p:spPr>
      </p:pic>
    </p:spTree>
    <p:extLst>
      <p:ext uri="{BB962C8B-B14F-4D97-AF65-F5344CB8AC3E}">
        <p14:creationId xmlns:p14="http://schemas.microsoft.com/office/powerpoint/2010/main" val="91823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-uMMRjrzPm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16015" y="459009"/>
            <a:ext cx="10559970" cy="59399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 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0" y="116633"/>
            <a:ext cx="44279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00000"/>
                </a:solidFill>
                <a:latin typeface="Comic Sans MS" pitchFamily="66" charset="0"/>
              </a:rPr>
              <a:t>Retrieval Practice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900772" y="889508"/>
            <a:ext cx="6822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400" dirty="0">
                <a:solidFill>
                  <a:srgbClr val="000000"/>
                </a:solidFill>
                <a:latin typeface="Comic Sans MS" pitchFamily="66" charset="0"/>
              </a:rPr>
              <a:t>Step 2 – Check your answer and make changes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783632" y="5711013"/>
            <a:ext cx="705678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000000"/>
                </a:solidFill>
                <a:latin typeface="Comic Sans MS" pitchFamily="66" charset="0"/>
              </a:rPr>
              <a:t>*Change pen colour to highlight the gaps in your knowledge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5" y="1539273"/>
            <a:ext cx="4840595" cy="39665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739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Effective Retrieval Practice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49" y="1796855"/>
            <a:ext cx="6622014" cy="4839164"/>
          </a:xfrm>
        </p:spPr>
      </p:pic>
      <p:pic>
        <p:nvPicPr>
          <p:cNvPr id="5" name="Picture 4" descr="Color pencil drawing - delightber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297" y="3421280"/>
            <a:ext cx="2885503" cy="19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3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Biggest Geography Challenge - TIMING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7536"/>
            <a:ext cx="4370408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While most pupils are able to recall the information, the biggest challenge is the time in which to do it.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N5 – 1min 30 sec per mark </a:t>
            </a:r>
          </a:p>
          <a:p>
            <a:pPr marL="0" indent="0">
              <a:buNone/>
            </a:pPr>
            <a:r>
              <a:rPr lang="en-GB" b="1" dirty="0" smtClean="0"/>
              <a:t>H – 1 min 10 sec per mark </a:t>
            </a:r>
            <a:endParaRPr lang="en-GB" b="1" dirty="0"/>
          </a:p>
        </p:txBody>
      </p:sp>
      <p:pic>
        <p:nvPicPr>
          <p:cNvPr id="4" name="Picture 3" descr="Loading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815" y="4474263"/>
            <a:ext cx="4350245" cy="1484745"/>
          </a:xfrm>
          <a:prstGeom prst="rect">
            <a:avLst/>
          </a:prstGeom>
        </p:spPr>
      </p:pic>
      <p:pic>
        <p:nvPicPr>
          <p:cNvPr id="5" name="Picture 4" descr="Real Time Clock Error Dell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685" y="2037536"/>
            <a:ext cx="2600115" cy="208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7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CEC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Retrieval Practice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Here’s something everyone should know…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Name all the chocolates in the Celebration box.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Celebrations Chocolate Tub 500g | Sini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68" y="2328420"/>
            <a:ext cx="3568045" cy="35680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4486" y="3505200"/>
            <a:ext cx="2608213" cy="3171333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Twix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Snickers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Mars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 smtClean="0">
                <a:solidFill>
                  <a:schemeClr val="tx1"/>
                </a:solidFill>
              </a:rPr>
              <a:t>Malteaser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Galaxy caramel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Galaxy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Bounty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Milky way 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3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Default Design">
  <a:themeElements>
    <a:clrScheme name="1_Default Design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66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294</Words>
  <Application>Microsoft Office PowerPoint</Application>
  <PresentationFormat>Widescreen</PresentationFormat>
  <Paragraphs>53</Paragraphs>
  <Slides>18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 Black</vt:lpstr>
      <vt:lpstr>Arial</vt:lpstr>
      <vt:lpstr>Calibri</vt:lpstr>
      <vt:lpstr>Calibri Light</vt:lpstr>
      <vt:lpstr>Comic Sans MS</vt:lpstr>
      <vt:lpstr>Times New Roman</vt:lpstr>
      <vt:lpstr>Office Theme</vt:lpstr>
      <vt:lpstr>4_Default Design</vt:lpstr>
      <vt:lpstr>Geography Study Skills</vt:lpstr>
      <vt:lpstr>Objectives</vt:lpstr>
      <vt:lpstr>How to study Geography…</vt:lpstr>
      <vt:lpstr>Levels of Concentration</vt:lpstr>
      <vt:lpstr>PowerPoint Presentation</vt:lpstr>
      <vt:lpstr>Study Skills…</vt:lpstr>
      <vt:lpstr>Department Hard Copy Resources</vt:lpstr>
      <vt:lpstr>40 Days of Geography + History of Questions</vt:lpstr>
      <vt:lpstr>Digital Resources for Pupils </vt:lpstr>
      <vt:lpstr>Draw the Olympic Game symbol with the right colours in the right position? </vt:lpstr>
      <vt:lpstr>Creating Brain Pathways</vt:lpstr>
      <vt:lpstr>PowerPoint Presentation</vt:lpstr>
      <vt:lpstr>PowerPoint Presentation</vt:lpstr>
      <vt:lpstr>PowerPoint Presentation</vt:lpstr>
      <vt:lpstr>PowerPoint Presentation</vt:lpstr>
      <vt:lpstr>Effective Retrieval Practice</vt:lpstr>
      <vt:lpstr>Biggest Geography Challenge - TIMING  </vt:lpstr>
      <vt:lpstr>Retrieval Practice </vt:lpstr>
    </vt:vector>
  </TitlesOfParts>
  <Company>East Dunbartonshire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015CCrawford</dc:creator>
  <cp:lastModifiedBy>015RMetcalfe</cp:lastModifiedBy>
  <cp:revision>35</cp:revision>
  <dcterms:created xsi:type="dcterms:W3CDTF">2026-09-09T14:24:09Z</dcterms:created>
  <dcterms:modified xsi:type="dcterms:W3CDTF">2026-09-15T19:03:07Z</dcterms:modified>
</cp:coreProperties>
</file>